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3.png" ContentType="image/png"/>
  <Override PartName="/ppt/media/image28.png" ContentType="image/png"/>
  <Override PartName="/ppt/media/image1.jpeg" ContentType="image/jpe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9.png" ContentType="image/png"/>
  <Override PartName="/ppt/media/image7.jpeg" ContentType="image/jpeg"/>
  <Override PartName="/ppt/media/image8.png" ContentType="image/png"/>
  <Override PartName="/ppt/media/image56.png" ContentType="image/png"/>
  <Override PartName="/ppt/media/image10.jpeg" ContentType="image/jpeg"/>
  <Override PartName="/ppt/media/image11.png" ContentType="image/png"/>
  <Override PartName="/ppt/media/image33.gif" ContentType="image/gif"/>
  <Override PartName="/ppt/media/image12.png" ContentType="image/png"/>
  <Override PartName="/ppt/media/image13.png" ContentType="image/png"/>
  <Override PartName="/ppt/media/image14.png" ContentType="image/png"/>
  <Override PartName="/ppt/media/image35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52.jpeg" ContentType="image/jpeg"/>
  <Override PartName="/ppt/media/image18.png" ContentType="image/png"/>
  <Override PartName="/ppt/media/image22.png" ContentType="image/png"/>
  <Override PartName="/ppt/media/image19.jpeg" ContentType="image/jpeg"/>
  <Override PartName="/ppt/media/image44.png" ContentType="image/png"/>
  <Override PartName="/ppt/media/image20.jpeg" ContentType="image/jpeg"/>
  <Override PartName="/ppt/media/image41.png" ContentType="image/png"/>
  <Override PartName="/ppt/media/image21.tif" ContentType="image/tiff"/>
  <Override PartName="/ppt/media/image43.png" ContentType="image/png"/>
  <Override PartName="/ppt/media/image23.tif" ContentType="image/tiff"/>
  <Override PartName="/ppt/media/image24.png" ContentType="image/png"/>
  <Override PartName="/ppt/media/image45.png" ContentType="image/png"/>
  <Override PartName="/ppt/media/image25.tif" ContentType="image/tiff"/>
  <Override PartName="/ppt/media/image26.png" ContentType="image/png"/>
  <Override PartName="/ppt/media/image47.png" ContentType="image/png"/>
  <Override PartName="/ppt/media/image27.tif" ContentType="image/tiff"/>
  <Override PartName="/ppt/media/image49.png" ContentType="image/png"/>
  <Override PartName="/ppt/media/image29.tif" ContentType="image/tiff"/>
  <Override PartName="/ppt/media/image30.png" ContentType="image/png"/>
  <Override PartName="/ppt/media/image42.png" ContentType="image/png"/>
  <Override PartName="/ppt/media/image31.jpeg" ContentType="image/jpeg"/>
  <Override PartName="/ppt/media/image32.jpeg" ContentType="image/jpeg"/>
  <Override PartName="/ppt/media/image34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jpeg" ContentType="image/jpeg"/>
  <Override PartName="/ppt/media/image46.png" ContentType="image/png"/>
  <Override PartName="/ppt/media/image48.png" ContentType="image/png"/>
  <Override PartName="/ppt/media/image50.png" ContentType="image/png"/>
  <Override PartName="/ppt/media/image51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7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705720" y="466272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945180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70572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6705720" y="2351520"/>
            <a:ext cx="5358960" cy="42753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6705720" y="2351520"/>
            <a:ext cx="5358960" cy="4275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55680" y="1015920"/>
            <a:ext cx="5892480" cy="1801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70572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945180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705720" y="466272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705720" y="466272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45180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70572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6705720" y="2351520"/>
            <a:ext cx="5358960" cy="42753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6705720" y="2351520"/>
            <a:ext cx="5358960" cy="4275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355680" y="1015920"/>
            <a:ext cx="5892480" cy="1801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70572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945180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705720" y="466272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705720" y="466272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945180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70572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6705720" y="2351520"/>
            <a:ext cx="5358960" cy="427536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6705720" y="2351520"/>
            <a:ext cx="5358960" cy="4275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355680" y="1015920"/>
            <a:ext cx="5892480" cy="1801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70572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945180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705720" y="466272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705720" y="466272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945180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670572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6705720" y="2351520"/>
            <a:ext cx="5358960" cy="42753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6705720" y="2351520"/>
            <a:ext cx="5358960" cy="4275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55680" y="1015920"/>
            <a:ext cx="5892480" cy="1801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70572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77594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9451800" y="466272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70572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9451800" y="609480"/>
            <a:ext cx="261504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705720" y="4662720"/>
            <a:ext cx="5358960" cy="370116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55680" y="2044800"/>
            <a:ext cx="12293280" cy="323820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Titolo Testo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55680" y="5270400"/>
            <a:ext cx="12293280" cy="129492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Settimo livello strutturaCorpo livello uno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due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tre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quattro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cinque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55680" y="254160"/>
            <a:ext cx="12293280" cy="243792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Titolo Testo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55680" y="2730600"/>
            <a:ext cx="12293280" cy="629892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Settimo livello strutturaCorpo livello uno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due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tre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quattro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cinque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Settimo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Titolo Testo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5680" y="4889520"/>
            <a:ext cx="5892480" cy="388584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>
              <a:lnSpc>
                <a:spcPct val="100000"/>
              </a:lnSpc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Settimo livello strutturaCorpo livello uno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due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tre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quattro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cinque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Fai clic per modificare il formato del testo del titolo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Settimo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gif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tif"/><Relationship Id="rId3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tif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tif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tif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tif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 advTm="14000">
    <p:fade thruBlk="true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05800" y="504000"/>
            <a:ext cx="1152000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Quando: 1905-1925  Dove: Europa centro-settentrionale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76000" y="8424000"/>
            <a:ext cx="10008000" cy="86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Obiettivo: Mettere in crisi il sentimento del bello come era stato tramandato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TextShape 3"/>
          <p:cNvSpPr txBox="1"/>
          <p:nvPr/>
        </p:nvSpPr>
        <p:spPr>
          <a:xfrm>
            <a:off x="576000" y="7632000"/>
            <a:ext cx="6030000" cy="47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Rifacimento al gotico e al barocco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4"/>
          <p:cNvSpPr txBox="1"/>
          <p:nvPr/>
        </p:nvSpPr>
        <p:spPr>
          <a:xfrm>
            <a:off x="576000" y="6792480"/>
            <a:ext cx="6771960" cy="47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Abolizione prospettiva e chiaroscuro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5"/>
          <p:cNvSpPr txBox="1"/>
          <p:nvPr/>
        </p:nvSpPr>
        <p:spPr>
          <a:xfrm>
            <a:off x="614160" y="5976000"/>
            <a:ext cx="8673840" cy="47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Luce e colori danno trasfigurazioni drammatiche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TextShape 6"/>
          <p:cNvSpPr txBox="1"/>
          <p:nvPr/>
        </p:nvSpPr>
        <p:spPr>
          <a:xfrm>
            <a:off x="603720" y="5208480"/>
            <a:ext cx="10556280" cy="47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Tecnica: Colori violenti, forme sommarie, modellati angolosi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TextShape 7"/>
          <p:cNvSpPr txBox="1"/>
          <p:nvPr/>
        </p:nvSpPr>
        <p:spPr>
          <a:xfrm>
            <a:off x="593640" y="4416480"/>
            <a:ext cx="11286360" cy="867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Esaltazione soggettività dell’artista (in contrasto col Realismo)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TextShape 8"/>
          <p:cNvSpPr txBox="1"/>
          <p:nvPr/>
        </p:nvSpPr>
        <p:spPr>
          <a:xfrm>
            <a:off x="576000" y="3312000"/>
            <a:ext cx="12072600" cy="86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Moto dall’animo dell’artista alla realtà senza mediazioni (contrario all’Impressionismo)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9"/>
          <p:cNvSpPr txBox="1"/>
          <p:nvPr/>
        </p:nvSpPr>
        <p:spPr>
          <a:xfrm>
            <a:off x="578880" y="2520000"/>
            <a:ext cx="5469120" cy="47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Eterogeneo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TextShape 10"/>
          <p:cNvSpPr txBox="1"/>
          <p:nvPr/>
        </p:nvSpPr>
        <p:spPr>
          <a:xfrm>
            <a:off x="505800" y="1296000"/>
            <a:ext cx="12094200" cy="86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Temi principali: lotta di classe, contraddizione politica, perdita di valori ideali e realtà amara di guerra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0" dur="indefinite" restart="never" nodeType="tmRoot">
          <p:childTnLst>
            <p:seq>
              <p:cTn id="191" nodeType="mainSeq">
                <p:childTnLst>
                  <p:par>
                    <p:cTn id="192" fill="freeze">
                      <p:stCondLst>
                        <p:cond delay="indefinite"/>
                      </p:stCondLst>
                      <p:childTnLst>
                        <p:par>
                          <p:cTn id="193" fill="freeze">
                            <p:stCondLst>
                              <p:cond delay="0"/>
                            </p:stCondLst>
                            <p:childTnLst/>
                          </p:cTn>
                        </p:par>
                        <p:par>
                          <p:cTn id="194" fill="freeze">
                            <p:stCondLst>
                              <p:cond delay="1045"/>
                            </p:stCondLst>
                            <p:childTnLst/>
                          </p:cTn>
                        </p:par>
                        <p:par>
                          <p:cTn id="195" fill="freeze">
                            <p:stCondLst>
                              <p:cond delay="3205"/>
                            </p:stCondLst>
                            <p:childTnLst/>
                          </p:cTn>
                        </p:par>
                        <p:par>
                          <p:cTn id="196" fill="freeze">
                            <p:stCondLst>
                              <p:cond delay="3390"/>
                            </p:stCondLst>
                            <p:childTnLst/>
                          </p:cTn>
                        </p:par>
                        <p:par>
                          <p:cTn id="197" fill="freeze">
                            <p:stCondLst>
                              <p:cond delay="5150"/>
                            </p:stCondLst>
                            <p:childTnLst/>
                          </p:cTn>
                        </p:par>
                        <p:par>
                          <p:cTn id="198" fill="freeze">
                            <p:stCondLst>
                              <p:cond delay="6450"/>
                            </p:stCondLst>
                            <p:childTnLst/>
                          </p:cTn>
                        </p:par>
                        <p:par>
                          <p:cTn id="199" fill="freeze">
                            <p:stCondLst>
                              <p:cond delay="7650"/>
                            </p:stCondLst>
                            <p:childTnLst/>
                          </p:cTn>
                        </p:par>
                        <p:par>
                          <p:cTn id="200" fill="freeze">
                            <p:stCondLst>
                              <p:cond delay="8590"/>
                            </p:stCondLst>
                            <p:childTnLst/>
                          </p:cTn>
                        </p:par>
                        <p:par>
                          <p:cTn id="201" fill="freeze">
                            <p:stCondLst>
                              <p:cond delay="9310"/>
                            </p:stCondLst>
                            <p:childTnLst/>
                          </p:cTn>
                        </p:par>
                        <p:par>
                          <p:cTn id="202" fill="freeze">
                            <p:stCondLst>
                              <p:cond delay="9990"/>
                            </p:stCondLst>
                            <p:childTnLst/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3312000" y="216000"/>
            <a:ext cx="410400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ic"/>
              </a:rPr>
              <a:t>Die Brücke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432000" y="5616000"/>
            <a:ext cx="12240000" cy="3659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 algn="ctr">
              <a:buBlip>
                <a:blip r:embed="rId2"/>
              </a:buBlip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Nasce nel 1905 da quattro studenti dell’università di Dresda (Kirchner, Heckel, Bleyl, Schmidt-Rottluff), a cui si aggiunsero altri giovani come Nolde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Gli affiliati non sono solo artisti, poiché ci si può anche iscrivere pagando una somma in denaro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 accordo con la filosofia di Nietzsche, il movimento si pone come ponte tra vecchio e nuovo, contrapponendo all’Ottocento realista e impressionista, un Novecento espressionista e antinaturalista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Termina ufficialmente nel 1913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1008000" y="1584000"/>
            <a:ext cx="8136000" cy="295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eeeeee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marL="360000" algn="ctr">
              <a:lnSpc>
                <a:spcPct val="100000"/>
              </a:lnSpc>
            </a:pPr>
            <a:r>
              <a:rPr b="0" lang="it-IT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L’uomo è un cavo teso tra la bestia e il superuomo,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 algn="ctr">
              <a:lnSpc>
                <a:spcPct val="100000"/>
              </a:lnSpc>
            </a:pPr>
            <a:r>
              <a:rPr b="0" lang="it-IT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un cavo al di sopra di un abisso. La grandezza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 algn="ctr">
              <a:lnSpc>
                <a:spcPct val="100000"/>
              </a:lnSpc>
            </a:pPr>
            <a:r>
              <a:rPr b="0" lang="it-IT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dell’uomo è di essere un ponte non un fine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9360000" y="990000"/>
            <a:ext cx="3096000" cy="4194000"/>
          </a:xfrm>
          <a:prstGeom prst="rect">
            <a:avLst/>
          </a:prstGeom>
          <a:ln w="6480">
            <a:noFill/>
          </a:ln>
        </p:spPr>
      </p:pic>
    </p:spTree>
  </p:cSld>
  <p:transition spd="med">
    <p:dissolve/>
  </p:transition>
  <p:timing>
    <p:tnLst>
      <p:par>
        <p:cTn id="203" dur="indefinite" restart="never" nodeType="tmRoot">
          <p:childTnLst>
            <p:seq>
              <p:cTn id="204" nodeType="mainSeq">
                <p:childTnLst>
                  <p:par>
                    <p:cTn id="205" fill="freeze">
                      <p:stCondLst>
                        <p:cond delay="0"/>
                      </p:stCondLst>
                      <p:childTnLst>
                        <p:par>
                          <p:cTn id="206" fill="freeze">
                            <p:stCondLst>
                              <p:cond delay="0"/>
                            </p:stCondLst>
                            <p:childTnLst>
                              <p:par>
                                <p:cTn id="20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9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freeze">
                      <p:stCondLst>
                        <p:cond delay="indefinite"/>
                      </p:stCondLst>
                      <p:childTnLst>
                        <p:par>
                          <p:cTn id="211" fill="freeze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" dur="2000"/>
                                        <p:tgtEl>
                                          <p:spTgt spid="220">
                                            <p:txEl>
                                              <p:pRg st="0" end="1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52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7" dur="2000"/>
                                        <p:tgtEl>
                                          <p:spTgt spid="220">
                                            <p:txEl>
                                              <p:pRg st="152" end="2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51" end="4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0" dur="2000"/>
                                        <p:tgtEl>
                                          <p:spTgt spid="220">
                                            <p:txEl>
                                              <p:pRg st="251" end="4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49" end="4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3" dur="2000"/>
                                        <p:tgtEl>
                                          <p:spTgt spid="220">
                                            <p:txEl>
                                              <p:pRg st="449" end="4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1080000" y="5086800"/>
            <a:ext cx="10872000" cy="441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L’impulso creativo sul piano tecnico costituisce ciò che accomuna tutte le personalità del gruppo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Soggetti dei dipinti abbastanza omogenei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Esagerata enfatizzazione dei colori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Spigolosità della forme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</a:rPr>
              <a:t>Ironia sottile e dolorosa, talvolta macabra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1369800" y="648000"/>
            <a:ext cx="10582200" cy="2697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it-IT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ugie"/>
                <a:ea typeface="Gill Sans Light"/>
              </a:rPr>
              <a:t>“</a:t>
            </a:r>
            <a:r>
              <a:rPr b="0" lang="it-IT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ugie"/>
                <a:ea typeface="Gill Sans Light"/>
              </a:rPr>
              <a:t>Animati dalla fede nel progresso, in una nuova generazione di creatori e d’amatori d’arte, chiamiamo a raccolta la gioventù e, come giovani che recano in sé il futuro, vogliamo conquistarci la libertà di azioni e di vita, dinanzi alle vecchie forze così difficili da estirpare. Accogliamo tutti coloro che, direttamente e sinceramente, riproducono il loro impulso creativo”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4" dur="indefinite" restart="never" nodeType="tmRoot">
          <p:childTnLst>
            <p:seq>
              <p:cTn id="225" nodeType="mainSeq">
                <p:childTnLst>
                  <p:par>
                    <p:cTn id="226" fill="freeze">
                      <p:stCondLst>
                        <p:cond delay="indefinite"/>
                      </p:stCondLst>
                      <p:childTnLst>
                        <p:par>
                          <p:cTn id="227" fill="freeze">
                            <p:stCondLst>
                              <p:cond delay="0"/>
                            </p:stCondLst>
                            <p:childTnLst/>
                          </p:cTn>
                        </p:par>
                        <p:par>
                          <p:cTn id="228" fill="freeze">
                            <p:stCondLst>
                              <p:cond delay="7480"/>
                            </p:stCondLst>
                            <p:childTnLst>
                              <p:par>
                                <p:cTn id="229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3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freeze">
                            <p:stCondLst>
                              <p:cond delay="7980"/>
                            </p:stCondLst>
                            <p:childTnLst/>
                          </p:cTn>
                        </p:par>
                        <p:par>
                          <p:cTn id="233" fill="freeze">
                            <p:stCondLst>
                              <p:cond delay="10920"/>
                            </p:stCondLst>
                            <p:childTnLst/>
                          </p:cTn>
                        </p:par>
                        <p:par>
                          <p:cTn id="234" fill="freeze">
                            <p:stCondLst>
                              <p:cond delay="11940"/>
                            </p:stCondLst>
                            <p:childTnLst/>
                          </p:cTn>
                        </p:par>
                        <p:par>
                          <p:cTn id="235" fill="freeze">
                            <p:stCondLst>
                              <p:cond delay="12960"/>
                            </p:stCondLst>
                            <p:childTnLst/>
                          </p:cTn>
                        </p:par>
                        <p:par>
                          <p:cTn id="236" fill="freeze">
                            <p:stCondLst>
                              <p:cond delay="13980"/>
                            </p:stCondLst>
                            <p:childTnLst/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4608000" y="2016000"/>
            <a:ext cx="4320000" cy="572580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4752000" y="2016000"/>
            <a:ext cx="4176000" cy="564516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4896000" y="2032920"/>
            <a:ext cx="3816000" cy="570888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4"/>
          <a:stretch/>
        </p:blipFill>
        <p:spPr>
          <a:xfrm>
            <a:off x="3888000" y="1008000"/>
            <a:ext cx="5832000" cy="754092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 flipV="1" rot="10800000">
            <a:off x="2051640" y="9328680"/>
            <a:ext cx="387360" cy="9000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u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1139480" y="2054880"/>
            <a:ext cx="498960" cy="558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u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f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 flipV="1" rot="10800000">
            <a:off x="2109600" y="8290080"/>
            <a:ext cx="445320" cy="692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m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 flipV="1" rot="10800000">
            <a:off x="2051640" y="6769080"/>
            <a:ext cx="384120" cy="394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f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11077200" y="3112560"/>
            <a:ext cx="561240" cy="3394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M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11139480" y="2518920"/>
            <a:ext cx="439560" cy="4610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v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mc:AlternateContent>
    <mc:Choice Requires="p14">
      <p:transition spd="med">
        <p14:ripple/>
      </p:transition>
    </mc:Choice>
    <mc:Fallback>
      <p:transition spd="med">
        <p:fade/>
      </p:transition>
    </mc:Fallback>
  </mc:AlternateContent>
  <p:timing>
    <p:tnLst>
      <p:par>
        <p:cTn id="237" dur="indefinite" restart="never" nodeType="tmRoot">
          <p:childTnLst>
            <p:seq>
              <p:cTn id="238" nodeType="mainSeq">
                <p:childTnLst>
                  <p:par>
                    <p:cTn id="239" fill="freeze">
                      <p:stCondLst>
                        <p:cond delay="0"/>
                      </p:stCondLst>
                      <p:childTnLst>
                        <p:par>
                          <p:cTn id="240" fill="freeze">
                            <p:stCondLst>
                              <p:cond delay="0"/>
                            </p:stCondLst>
                            <p:childTnLst>
                              <p:par>
                                <p:cTn id="241" nodeType="afterEffect" fill="hold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3" dur="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4" dur="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54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47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freeze">
                      <p:stCondLst>
                        <p:cond delay="indefinite"/>
                      </p:stCondLst>
                      <p:childTnLst>
                        <p:par>
                          <p:cTn id="258" fill="freeze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60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xit" presetID="5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64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5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7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7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2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3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freeze">
                            <p:stCondLst>
                              <p:cond delay="1000"/>
                            </p:stCondLst>
                            <p:childTnLst>
                              <p:par>
                                <p:cTn id="276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nodeType="withEffect" fill="hold" presetClass="entr" presetID="5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2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3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4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5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6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0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1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freeze">
                      <p:stCondLst>
                        <p:cond delay="indefinite"/>
                      </p:stCondLst>
                      <p:childTnLst>
                        <p:par>
                          <p:cTn id="293" fill="freeze">
                            <p:stCondLst>
                              <p:cond delay="0"/>
                            </p:stCondLst>
                            <p:childTnLst>
                              <p:par>
                                <p:cTn id="294" nodeType="clickEffect" fill="hold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95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6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nodeType="withEffect" fill="hold" presetClass="exit" presetID="5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99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0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1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2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3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306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7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8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freeze">
                            <p:stCondLst>
                              <p:cond delay="1000"/>
                            </p:stCondLst>
                            <p:childTnLst>
                              <p:par>
                                <p:cTn id="311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nodeType="withEffect" fill="hold" presetClass="entr" presetID="5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7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8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9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0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1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4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5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44000" y="1872000"/>
            <a:ext cx="8640000" cy="309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663300">
              <a:alpha val="82000"/>
            </a:srgbClr>
          </a:solidFill>
          <a:ln>
            <a:solidFill>
              <a:srgbClr val="cc99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 </a:t>
            </a:r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In generale l'arte nasce dal desiderio dell'individuo di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 </a:t>
            </a:r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rivelarsi all'altro. Io non credo in un'arte che non nasce da 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una forza, spinta dal desiderio di un essere di aprire il suo cuore. 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Ogni forma d'arte, di letteratura, di musica deve nascere nel 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sangue del nostro cuore. L'arte è il sangue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 </a:t>
            </a:r>
            <a:r>
              <a:rPr b="0"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del nostro cuore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430920" y="127080"/>
            <a:ext cx="7912440" cy="1456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ic"/>
                <a:ea typeface="Gill Sans Light"/>
              </a:rPr>
              <a:t>Edvard Munch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44000" y="7684920"/>
            <a:ext cx="12744000" cy="126972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96600"/>
          </a:solidFill>
          <a:ln w="19080">
            <a:solidFill>
              <a:srgbClr val="cc99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4"/>
          <p:cNvSpPr/>
          <p:nvPr/>
        </p:nvSpPr>
        <p:spPr>
          <a:xfrm>
            <a:off x="396000" y="8566560"/>
            <a:ext cx="1661760" cy="649440"/>
          </a:xfrm>
          <a:prstGeom prst="rect">
            <a:avLst/>
          </a:prstGeom>
          <a:solidFill>
            <a:srgbClr val="cccccc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1863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2232000" y="8566560"/>
            <a:ext cx="1661760" cy="649440"/>
          </a:xfrm>
          <a:prstGeom prst="rect">
            <a:avLst/>
          </a:prstGeom>
          <a:solidFill>
            <a:srgbClr val="cccccc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1880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4068000" y="8565120"/>
            <a:ext cx="1661760" cy="650880"/>
          </a:xfrm>
          <a:prstGeom prst="rect">
            <a:avLst/>
          </a:prstGeom>
          <a:solidFill>
            <a:srgbClr val="cccccc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1892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7"/>
          <p:cNvSpPr/>
          <p:nvPr/>
        </p:nvSpPr>
        <p:spPr>
          <a:xfrm>
            <a:off x="8280000" y="8564400"/>
            <a:ext cx="1661760" cy="649440"/>
          </a:xfrm>
          <a:prstGeom prst="rect">
            <a:avLst/>
          </a:prstGeom>
          <a:solidFill>
            <a:srgbClr val="cccccc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1937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8"/>
          <p:cNvSpPr/>
          <p:nvPr/>
        </p:nvSpPr>
        <p:spPr>
          <a:xfrm>
            <a:off x="10116000" y="8564400"/>
            <a:ext cx="1661760" cy="649440"/>
          </a:xfrm>
          <a:prstGeom prst="rect">
            <a:avLst/>
          </a:prstGeom>
          <a:solidFill>
            <a:srgbClr val="cccccc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1944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9"/>
          <p:cNvSpPr/>
          <p:nvPr/>
        </p:nvSpPr>
        <p:spPr>
          <a:xfrm>
            <a:off x="75240" y="8695080"/>
            <a:ext cx="222876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0"/>
          <p:cNvSpPr/>
          <p:nvPr/>
        </p:nvSpPr>
        <p:spPr>
          <a:xfrm>
            <a:off x="720360" y="6048000"/>
            <a:ext cx="1728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 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11"/>
          <p:cNvSpPr/>
          <p:nvPr/>
        </p:nvSpPr>
        <p:spPr>
          <a:xfrm>
            <a:off x="5905080" y="8564400"/>
            <a:ext cx="2224080" cy="649440"/>
          </a:xfrm>
          <a:prstGeom prst="rect">
            <a:avLst/>
          </a:prstGeom>
          <a:solidFill>
            <a:srgbClr val="cccccc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‘</a:t>
            </a: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95-’99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2"/>
          <p:cNvSpPr/>
          <p:nvPr/>
        </p:nvSpPr>
        <p:spPr>
          <a:xfrm>
            <a:off x="5951520" y="6489360"/>
            <a:ext cx="218448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3"/>
          <p:cNvSpPr/>
          <p:nvPr/>
        </p:nvSpPr>
        <p:spPr>
          <a:xfrm>
            <a:off x="8136000" y="7111080"/>
            <a:ext cx="242208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4"/>
          <p:cNvSpPr/>
          <p:nvPr/>
        </p:nvSpPr>
        <p:spPr>
          <a:xfrm>
            <a:off x="144000" y="2817360"/>
            <a:ext cx="8511120" cy="20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5"/>
          <p:cNvSpPr/>
          <p:nvPr/>
        </p:nvSpPr>
        <p:spPr>
          <a:xfrm>
            <a:off x="6192000" y="6264000"/>
            <a:ext cx="1800000" cy="1855080"/>
          </a:xfrm>
          <a:custGeom>
            <a:avLst/>
            <a:gdLst/>
            <a:ahLst/>
            <a:rect l="0" t="0" r="r" b="b"/>
            <a:pathLst>
              <a:path w="5002" h="5155">
                <a:moveTo>
                  <a:pt x="0" y="3436"/>
                </a:moveTo>
                <a:lnTo>
                  <a:pt x="0" y="0"/>
                </a:lnTo>
                <a:lnTo>
                  <a:pt x="5001" y="0"/>
                </a:lnTo>
                <a:lnTo>
                  <a:pt x="5001" y="3436"/>
                </a:lnTo>
                <a:lnTo>
                  <a:pt x="3125" y="3436"/>
                </a:lnTo>
                <a:lnTo>
                  <a:pt x="3125" y="4295"/>
                </a:lnTo>
                <a:lnTo>
                  <a:pt x="3750" y="4295"/>
                </a:lnTo>
                <a:lnTo>
                  <a:pt x="2500" y="5154"/>
                </a:lnTo>
                <a:lnTo>
                  <a:pt x="1250" y="4295"/>
                </a:lnTo>
                <a:lnTo>
                  <a:pt x="1875" y="4295"/>
                </a:lnTo>
                <a:lnTo>
                  <a:pt x="1875" y="3436"/>
                </a:lnTo>
                <a:lnTo>
                  <a:pt x="0" y="3436"/>
                </a:lnTo>
              </a:path>
            </a:pathLst>
          </a:custGeom>
          <a:solidFill>
            <a:srgbClr val="dddddd"/>
          </a:solidFill>
          <a:ln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Espone con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successo a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Parigi, Venezia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e Vienna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16"/>
          <p:cNvSpPr/>
          <p:nvPr/>
        </p:nvSpPr>
        <p:spPr>
          <a:xfrm>
            <a:off x="2232000" y="6264000"/>
            <a:ext cx="1800000" cy="1854720"/>
          </a:xfrm>
          <a:custGeom>
            <a:avLst/>
            <a:gdLst/>
            <a:ahLst/>
            <a:rect l="0" t="0" r="r" b="b"/>
            <a:pathLst>
              <a:path w="5002" h="5154">
                <a:moveTo>
                  <a:pt x="0" y="3435"/>
                </a:moveTo>
                <a:lnTo>
                  <a:pt x="0" y="0"/>
                </a:lnTo>
                <a:lnTo>
                  <a:pt x="5001" y="0"/>
                </a:lnTo>
                <a:lnTo>
                  <a:pt x="5001" y="3435"/>
                </a:lnTo>
                <a:lnTo>
                  <a:pt x="3125" y="3435"/>
                </a:lnTo>
                <a:lnTo>
                  <a:pt x="3125" y="4294"/>
                </a:lnTo>
                <a:lnTo>
                  <a:pt x="3750" y="4294"/>
                </a:lnTo>
                <a:lnTo>
                  <a:pt x="2500" y="5153"/>
                </a:lnTo>
                <a:lnTo>
                  <a:pt x="1250" y="4294"/>
                </a:lnTo>
                <a:lnTo>
                  <a:pt x="1875" y="4294"/>
                </a:lnTo>
                <a:lnTo>
                  <a:pt x="1875" y="3435"/>
                </a:lnTo>
                <a:lnTo>
                  <a:pt x="0" y="3435"/>
                </a:lnTo>
              </a:path>
            </a:pathLst>
          </a:custGeom>
          <a:solidFill>
            <a:srgbClr val="dddddd"/>
          </a:solidFill>
          <a:ln>
            <a:solidFill>
              <a:srgbClr val="b2b2b2"/>
            </a:solidFill>
            <a:custDash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Inizia gli studi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alla Scuola di 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pittura di Oslo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7"/>
          <p:cNvSpPr/>
          <p:nvPr/>
        </p:nvSpPr>
        <p:spPr>
          <a:xfrm>
            <a:off x="10080000" y="6264000"/>
            <a:ext cx="1800000" cy="1845720"/>
          </a:xfrm>
          <a:custGeom>
            <a:avLst/>
            <a:gdLst/>
            <a:ahLst/>
            <a:rect l="0" t="0" r="r" b="b"/>
            <a:pathLst>
              <a:path w="5002" h="5129">
                <a:moveTo>
                  <a:pt x="0" y="3418"/>
                </a:moveTo>
                <a:lnTo>
                  <a:pt x="0" y="0"/>
                </a:lnTo>
                <a:lnTo>
                  <a:pt x="5001" y="0"/>
                </a:lnTo>
                <a:lnTo>
                  <a:pt x="5001" y="3418"/>
                </a:lnTo>
                <a:lnTo>
                  <a:pt x="3125" y="3418"/>
                </a:lnTo>
                <a:lnTo>
                  <a:pt x="3125" y="4273"/>
                </a:lnTo>
                <a:lnTo>
                  <a:pt x="3750" y="4273"/>
                </a:lnTo>
                <a:lnTo>
                  <a:pt x="2500" y="5128"/>
                </a:lnTo>
                <a:lnTo>
                  <a:pt x="1250" y="4273"/>
                </a:lnTo>
                <a:lnTo>
                  <a:pt x="1875" y="4273"/>
                </a:lnTo>
                <a:lnTo>
                  <a:pt x="1875" y="3418"/>
                </a:lnTo>
                <a:lnTo>
                  <a:pt x="0" y="3418"/>
                </a:lnTo>
              </a:path>
            </a:pathLst>
          </a:custGeom>
          <a:solidFill>
            <a:srgbClr val="dddddd"/>
          </a:solidFill>
          <a:ln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Muore a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Oslo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18"/>
          <p:cNvSpPr/>
          <p:nvPr/>
        </p:nvSpPr>
        <p:spPr>
          <a:xfrm>
            <a:off x="8136000" y="6264000"/>
            <a:ext cx="1800000" cy="1855080"/>
          </a:xfrm>
          <a:custGeom>
            <a:avLst/>
            <a:gdLst/>
            <a:ahLst/>
            <a:rect l="0" t="0" r="r" b="b"/>
            <a:pathLst>
              <a:path w="5002" h="5155">
                <a:moveTo>
                  <a:pt x="0" y="3436"/>
                </a:moveTo>
                <a:lnTo>
                  <a:pt x="0" y="0"/>
                </a:lnTo>
                <a:lnTo>
                  <a:pt x="5001" y="0"/>
                </a:lnTo>
                <a:lnTo>
                  <a:pt x="5001" y="3436"/>
                </a:lnTo>
                <a:lnTo>
                  <a:pt x="3125" y="3436"/>
                </a:lnTo>
                <a:lnTo>
                  <a:pt x="3125" y="4295"/>
                </a:lnTo>
                <a:lnTo>
                  <a:pt x="3750" y="4295"/>
                </a:lnTo>
                <a:lnTo>
                  <a:pt x="2500" y="5154"/>
                </a:lnTo>
                <a:lnTo>
                  <a:pt x="1250" y="4295"/>
                </a:lnTo>
                <a:lnTo>
                  <a:pt x="1875" y="4295"/>
                </a:lnTo>
                <a:lnTo>
                  <a:pt x="1875" y="3436"/>
                </a:lnTo>
                <a:lnTo>
                  <a:pt x="0" y="3436"/>
                </a:lnTo>
              </a:path>
            </a:pathLst>
          </a:custGeom>
          <a:solidFill>
            <a:srgbClr val="dddddd"/>
          </a:solidFill>
          <a:ln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Hitler ritira e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 </a:t>
            </a: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distrugge 82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sue opere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19"/>
          <p:cNvSpPr/>
          <p:nvPr/>
        </p:nvSpPr>
        <p:spPr>
          <a:xfrm>
            <a:off x="4176000" y="6264000"/>
            <a:ext cx="1800000" cy="1855080"/>
          </a:xfrm>
          <a:custGeom>
            <a:avLst/>
            <a:gdLst/>
            <a:ahLst/>
            <a:rect l="0" t="0" r="r" b="b"/>
            <a:pathLst>
              <a:path w="5002" h="5155">
                <a:moveTo>
                  <a:pt x="0" y="3436"/>
                </a:moveTo>
                <a:lnTo>
                  <a:pt x="0" y="0"/>
                </a:lnTo>
                <a:lnTo>
                  <a:pt x="5001" y="0"/>
                </a:lnTo>
                <a:lnTo>
                  <a:pt x="5001" y="3436"/>
                </a:lnTo>
                <a:lnTo>
                  <a:pt x="3125" y="3436"/>
                </a:lnTo>
                <a:lnTo>
                  <a:pt x="3125" y="4295"/>
                </a:lnTo>
                <a:lnTo>
                  <a:pt x="3750" y="4295"/>
                </a:lnTo>
                <a:lnTo>
                  <a:pt x="2500" y="5154"/>
                </a:lnTo>
                <a:lnTo>
                  <a:pt x="1250" y="4295"/>
                </a:lnTo>
                <a:lnTo>
                  <a:pt x="1875" y="4295"/>
                </a:lnTo>
                <a:lnTo>
                  <a:pt x="1875" y="3436"/>
                </a:lnTo>
                <a:lnTo>
                  <a:pt x="0" y="3436"/>
                </a:lnTo>
              </a:path>
            </a:pathLst>
          </a:custGeom>
          <a:solidFill>
            <a:srgbClr val="dddddd"/>
          </a:solidFill>
          <a:ln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Esposizione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 Berlino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 </a:t>
            </a: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senza successo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0"/>
          <p:cNvSpPr/>
          <p:nvPr/>
        </p:nvSpPr>
        <p:spPr>
          <a:xfrm>
            <a:off x="252360" y="6282000"/>
            <a:ext cx="1800000" cy="1854720"/>
          </a:xfrm>
          <a:custGeom>
            <a:avLst/>
            <a:gdLst/>
            <a:ahLst/>
            <a:rect l="0" t="0" r="r" b="b"/>
            <a:pathLst>
              <a:path w="5002" h="5154">
                <a:moveTo>
                  <a:pt x="0" y="3435"/>
                </a:moveTo>
                <a:lnTo>
                  <a:pt x="0" y="0"/>
                </a:lnTo>
                <a:lnTo>
                  <a:pt x="5001" y="0"/>
                </a:lnTo>
                <a:lnTo>
                  <a:pt x="5001" y="3435"/>
                </a:lnTo>
                <a:lnTo>
                  <a:pt x="3125" y="3435"/>
                </a:lnTo>
                <a:lnTo>
                  <a:pt x="3125" y="4294"/>
                </a:lnTo>
                <a:lnTo>
                  <a:pt x="3750" y="4294"/>
                </a:lnTo>
                <a:lnTo>
                  <a:pt x="2500" y="5153"/>
                </a:lnTo>
                <a:lnTo>
                  <a:pt x="1250" y="4294"/>
                </a:lnTo>
                <a:lnTo>
                  <a:pt x="1875" y="4294"/>
                </a:lnTo>
                <a:lnTo>
                  <a:pt x="1875" y="3435"/>
                </a:lnTo>
                <a:lnTo>
                  <a:pt x="0" y="3435"/>
                </a:lnTo>
              </a:path>
            </a:pathLst>
          </a:custGeom>
          <a:solidFill>
            <a:srgbClr val="dddddd"/>
          </a:solidFill>
          <a:ln>
            <a:solidFill>
              <a:srgbClr val="b2b2b2"/>
            </a:solidFill>
            <a:custDash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Nasce a 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Løten 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(Norvegia)</a:t>
            </a:r>
            <a:endParaRPr b="0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9000000" y="648000"/>
            <a:ext cx="3456000" cy="490140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>
    <p:strips dir="ld"/>
  </p:transition>
  <p:timing>
    <p:tnLst>
      <p:par>
        <p:cTn id="327" dur="indefinite" restart="never" nodeType="tmRoot">
          <p:childTnLst>
            <p:seq>
              <p:cTn id="328" nodeType="mainSeq">
                <p:childTnLst>
                  <p:par>
                    <p:cTn id="329" fill="freeze">
                      <p:stCondLst>
                        <p:cond delay="0"/>
                      </p:stCondLst>
                      <p:childTnLst>
                        <p:par>
                          <p:cTn id="330" fill="freeze">
                            <p:stCondLst>
                              <p:cond delay="0"/>
                            </p:stCondLst>
                            <p:childTnLst>
                              <p:par>
                                <p:cTn id="3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3" dur="2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freeze">
                            <p:stCondLst>
                              <p:cond delay="2000"/>
                            </p:stCondLst>
                            <p:childTnLst>
                              <p:par>
                                <p:cTn id="335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7" dur="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8" dur="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freeze">
                      <p:stCondLst>
                        <p:cond delay="indefinite"/>
                      </p:stCondLst>
                      <p:childTnLst>
                        <p:par>
                          <p:cTn id="340" fill="freeze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34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freeze">
                            <p:stCondLst>
                              <p:cond delay="500"/>
                            </p:stCondLst>
                            <p:childTnLst>
                              <p:par>
                                <p:cTn id="345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4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freeze">
                      <p:stCondLst>
                        <p:cond delay="indefinite"/>
                      </p:stCondLst>
                      <p:childTnLst>
                        <p:par>
                          <p:cTn id="349" fill="freeze">
                            <p:stCondLst>
                              <p:cond delay="0"/>
                            </p:stCondLst>
                            <p:childTnLst>
                              <p:par>
                                <p:cTn id="35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35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freeze">
                            <p:stCondLst>
                              <p:cond delay="500"/>
                            </p:stCondLst>
                            <p:childTnLst>
                              <p:par>
                                <p:cTn id="35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5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freeze">
                      <p:stCondLst>
                        <p:cond delay="indefinite"/>
                      </p:stCondLst>
                      <p:childTnLst>
                        <p:par>
                          <p:cTn id="358" fill="freeze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36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freeze">
                            <p:stCondLst>
                              <p:cond delay="500"/>
                            </p:stCondLst>
                            <p:childTnLst>
                              <p:par>
                                <p:cTn id="363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6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freeze">
                      <p:stCondLst>
                        <p:cond delay="indefinite"/>
                      </p:stCondLst>
                      <p:childTnLst>
                        <p:par>
                          <p:cTn id="367" fill="freeze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37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freeze">
                            <p:stCondLst>
                              <p:cond delay="500"/>
                            </p:stCondLst>
                            <p:childTnLst>
                              <p:par>
                                <p:cTn id="37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7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freeze">
                      <p:stCondLst>
                        <p:cond delay="indefinite"/>
                      </p:stCondLst>
                      <p:childTnLst>
                        <p:par>
                          <p:cTn id="376" fill="freeze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37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freeze">
                            <p:stCondLst>
                              <p:cond delay="500"/>
                            </p:stCondLst>
                            <p:childTnLst>
                              <p:par>
                                <p:cTn id="38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8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freeze">
                      <p:stCondLst>
                        <p:cond delay="indefinite"/>
                      </p:stCondLst>
                      <p:childTnLst>
                        <p:par>
                          <p:cTn id="385" fill="freeze">
                            <p:stCondLst>
                              <p:cond delay="0"/>
                            </p:stCondLst>
                            <p:childTnLst>
                              <p:par>
                                <p:cTn id="38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38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freeze">
                            <p:stCondLst>
                              <p:cond delay="500"/>
                            </p:stCondLst>
                            <p:childTnLst>
                              <p:par>
                                <p:cTn id="390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9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3902760" y="2088000"/>
            <a:ext cx="5745240" cy="576000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3384000" y="1008000"/>
            <a:ext cx="6768000" cy="7540920"/>
          </a:xfrm>
          <a:prstGeom prst="rect">
            <a:avLst/>
          </a:prstGeom>
          <a:ln>
            <a:noFill/>
          </a:ln>
        </p:spPr>
      </p:pic>
      <p:sp>
        <p:nvSpPr>
          <p:cNvPr id="258" name="CustomShape 1"/>
          <p:cNvSpPr/>
          <p:nvPr/>
        </p:nvSpPr>
        <p:spPr>
          <a:xfrm flipV="1" rot="10800000">
            <a:off x="2107080" y="9478080"/>
            <a:ext cx="493920" cy="936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f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u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m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1129760" y="3675960"/>
            <a:ext cx="468360" cy="2295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3" dur="indefinite" restart="never" nodeType="tmRoot">
          <p:childTnLst>
            <p:seq>
              <p:cTn id="394" nodeType="mainSeq">
                <p:childTnLst>
                  <p:par>
                    <p:cTn id="395" fill="freeze">
                      <p:stCondLst>
                        <p:cond delay="0"/>
                      </p:stCondLst>
                      <p:childTnLst>
                        <p:par>
                          <p:cTn id="396" fill="freeze">
                            <p:stCondLst>
                              <p:cond delay="0"/>
                            </p:stCondLst>
                            <p:childTnLst>
                              <p:par>
                                <p:cTn id="397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9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0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freeze">
                            <p:stCondLst>
                              <p:cond delay="1000"/>
                            </p:stCondLst>
                            <p:childTnLst>
                              <p:par>
                                <p:cTn id="403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0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2448000" y="2115360"/>
            <a:ext cx="8308440" cy="573264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1614600" y="1116720"/>
            <a:ext cx="9775800" cy="7519680"/>
          </a:xfrm>
          <a:prstGeom prst="rect">
            <a:avLst/>
          </a:prstGeom>
          <a:ln>
            <a:noFill/>
          </a:ln>
        </p:spPr>
      </p:pic>
      <p:sp>
        <p:nvSpPr>
          <p:cNvPr id="262" name="CustomShape 1"/>
          <p:cNvSpPr/>
          <p:nvPr/>
        </p:nvSpPr>
        <p:spPr>
          <a:xfrm flipV="1" rot="10800000">
            <a:off x="926640" y="9531720"/>
            <a:ext cx="332280" cy="9425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J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h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1909520" y="3306960"/>
            <a:ext cx="408960" cy="302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B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lus/>
  </p:transition>
  <p:timing>
    <p:tnLst>
      <p:par>
        <p:cTn id="406" dur="indefinite" restart="never" nodeType="tmRoot">
          <p:childTnLst>
            <p:seq>
              <p:cTn id="407" nodeType="mainSeq">
                <p:childTnLst>
                  <p:par>
                    <p:cTn id="408" fill="freeze">
                      <p:stCondLst>
                        <p:cond delay="0"/>
                      </p:stCondLst>
                      <p:childTnLst>
                        <p:par>
                          <p:cTn id="409" fill="freeze">
                            <p:stCondLst>
                              <p:cond delay="0"/>
                            </p:stCondLst>
                            <p:childTnLst>
                              <p:par>
                                <p:cTn id="410" nodeType="withEffect" fill="hold" presetClass="entr" presetID="4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2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3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4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freeze">
                            <p:stCondLst>
                              <p:cond delay="1000"/>
                            </p:stCondLst>
                            <p:childTnLst>
                              <p:par>
                                <p:cTn id="416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41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744000" y="1368000"/>
            <a:ext cx="5936400" cy="756000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>
            <a:off x="2160000" y="39600"/>
            <a:ext cx="9072000" cy="971388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 flipV="1" rot="10800000">
            <a:off x="1233000" y="6892560"/>
            <a:ext cx="367560" cy="4001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736000" y="3672000"/>
            <a:ext cx="468360" cy="2295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comb dir="horz"/>
  </p:transition>
  <p:timing>
    <p:tnLst>
      <p:par>
        <p:cTn id="419" dur="indefinite" restart="never" nodeType="tmRoot">
          <p:childTnLst>
            <p:seq>
              <p:cTn id="420" nodeType="mainSeq">
                <p:childTnLst>
                  <p:par>
                    <p:cTn id="421" fill="freeze">
                      <p:stCondLst>
                        <p:cond delay="0"/>
                      </p:stCondLst>
                      <p:childTnLst>
                        <p:par>
                          <p:cTn id="422" fill="freeze">
                            <p:stCondLst>
                              <p:cond delay="0"/>
                            </p:stCondLst>
                            <p:childTnLst>
                              <p:par>
                                <p:cTn id="423" nodeType="with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6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7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8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9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0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freeze">
                            <p:stCondLst>
                              <p:cond delay="2000"/>
                            </p:stCondLst>
                            <p:childTnLst>
                              <p:par>
                                <p:cTn id="432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43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3822120" y="1129320"/>
            <a:ext cx="5609880" cy="743868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2376000" y="39600"/>
            <a:ext cx="8496000" cy="9713880"/>
          </a:xfrm>
          <a:prstGeom prst="rect">
            <a:avLst/>
          </a:prstGeom>
          <a:ln>
            <a:noFill/>
          </a:ln>
        </p:spPr>
      </p:pic>
      <p:sp>
        <p:nvSpPr>
          <p:cNvPr id="270" name="CustomShape 1"/>
          <p:cNvSpPr/>
          <p:nvPr/>
        </p:nvSpPr>
        <p:spPr>
          <a:xfrm flipV="1" rot="10800000">
            <a:off x="1440000" y="6679440"/>
            <a:ext cx="381240" cy="351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u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b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à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1627640" y="3672000"/>
            <a:ext cx="468360" cy="2295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mc:AlternateContent>
    <mc:Choice Requires="p14">
      <p:transition spd="med">
        <p14:glitter dir="l" pattern="hexagon"/>
      </p:transition>
    </mc:Choice>
    <mc:Fallback>
      <p:transition spd="med">
        <p:fade/>
      </p:transition>
    </mc:Fallback>
  </mc:AlternateContent>
  <p:timing>
    <p:tnLst>
      <p:par>
        <p:cTn id="435" dur="indefinite" restart="never" nodeType="tmRoot">
          <p:childTnLst>
            <p:seq>
              <p:cTn id="436" nodeType="mainSeq">
                <p:childTnLst>
                  <p:par>
                    <p:cTn id="437" fill="freeze">
                      <p:stCondLst>
                        <p:cond delay="0"/>
                      </p:stCondLst>
                      <p:childTnLst>
                        <p:par>
                          <p:cTn id="438" fill="freeze">
                            <p:stCondLst>
                              <p:cond delay="0"/>
                            </p:stCondLst>
                            <p:childTnLst>
                              <p:par>
                                <p:cTn id="439" nodeType="with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441" dur="2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freeze">
                            <p:stCondLst>
                              <p:cond delay="2000"/>
                            </p:stCondLst>
                            <p:childTnLst>
                              <p:par>
                                <p:cTn id="443" nodeType="after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out">
                                      <p:cBhvr additive="repl">
                                        <p:cTn id="44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3600000" y="1211040"/>
            <a:ext cx="5976000" cy="728496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2376000" y="39600"/>
            <a:ext cx="8496000" cy="971388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11664000" y="3793680"/>
            <a:ext cx="430200" cy="2052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 flipV="1" rot="10800000">
            <a:off x="1435320" y="9801000"/>
            <a:ext cx="370440" cy="9760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M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v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m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mc:AlternateContent>
    <mc:Choice Requires="p14">
      <p:transition spd="med">
        <p14:vortex/>
      </p:transition>
    </mc:Choice>
    <mc:Fallback>
      <p:transition spd="med">
        <p:fade/>
      </p:transition>
    </mc:Fallback>
  </mc:AlternateContent>
  <p:timing>
    <p:tnLst>
      <p:par>
        <p:cTn id="446" dur="indefinite" restart="never" nodeType="tmRoot">
          <p:childTnLst>
            <p:seq>
              <p:cTn id="447" nodeType="mainSeq">
                <p:childTnLst>
                  <p:par>
                    <p:cTn id="448" fill="freeze">
                      <p:stCondLst>
                        <p:cond delay="0"/>
                      </p:stCondLst>
                      <p:childTnLst>
                        <p:par>
                          <p:cTn id="449" fill="freeze">
                            <p:stCondLst>
                              <p:cond delay="0"/>
                            </p:stCondLst>
                            <p:childTnLst>
                              <p:par>
                                <p:cTn id="450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45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freeze">
                            <p:stCondLst>
                              <p:cond delay="500"/>
                            </p:stCondLst>
                            <p:childTnLst>
                              <p:par>
                                <p:cTn id="454" nodeType="after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45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809640" y="1044000"/>
            <a:ext cx="4878360" cy="730800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7155360" y="1050120"/>
            <a:ext cx="4868640" cy="730188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216720" y="576000"/>
            <a:ext cx="6263280" cy="82785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4"/>
          <a:stretch/>
        </p:blipFill>
        <p:spPr>
          <a:xfrm>
            <a:off x="6480000" y="576000"/>
            <a:ext cx="6263280" cy="827856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656000" y="2448000"/>
            <a:ext cx="7560000" cy="252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marL="504000"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erlin Sans FB"/>
                <a:ea typeface="Gill Sans Light"/>
              </a:rPr>
              <a:t>L'Arte non può essere moderna,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00"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erlin Sans FB"/>
                <a:ea typeface="Gill Sans Light"/>
              </a:rPr>
              <a:t>l'Arte appartiene all'eternità.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943560" y="127080"/>
            <a:ext cx="7912440" cy="1456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ic"/>
                <a:ea typeface="Gill Sans Light"/>
              </a:rPr>
              <a:t>Egon Schiele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144000" y="7684920"/>
            <a:ext cx="12744000" cy="126972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c9966"/>
          </a:solidFill>
          <a:ln w="12600">
            <a:solidFill>
              <a:srgbClr val="6619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>
            <a:off x="432000" y="8568000"/>
            <a:ext cx="1661760" cy="649440"/>
          </a:xfrm>
          <a:prstGeom prst="rect">
            <a:avLst/>
          </a:prstGeom>
          <a:solidFill>
            <a:srgbClr val="eeeeee"/>
          </a:solidFill>
          <a:ln w="12600">
            <a:solidFill>
              <a:srgbClr val="6619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1890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5"/>
          <p:cNvSpPr/>
          <p:nvPr/>
        </p:nvSpPr>
        <p:spPr>
          <a:xfrm>
            <a:off x="2287440" y="8566560"/>
            <a:ext cx="1661760" cy="649440"/>
          </a:xfrm>
          <a:prstGeom prst="rect">
            <a:avLst/>
          </a:prstGeom>
          <a:solidFill>
            <a:srgbClr val="eeeeee"/>
          </a:solidFill>
          <a:ln w="12600">
            <a:solidFill>
              <a:srgbClr val="6619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1905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>
            <a:off x="4242240" y="8568000"/>
            <a:ext cx="1661760" cy="650880"/>
          </a:xfrm>
          <a:prstGeom prst="rect">
            <a:avLst/>
          </a:prstGeom>
          <a:solidFill>
            <a:srgbClr val="eeeeee"/>
          </a:solidFill>
          <a:ln w="12600">
            <a:solidFill>
              <a:srgbClr val="6619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1911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7"/>
          <p:cNvSpPr/>
          <p:nvPr/>
        </p:nvSpPr>
        <p:spPr>
          <a:xfrm>
            <a:off x="8130240" y="8564400"/>
            <a:ext cx="1661760" cy="649440"/>
          </a:xfrm>
          <a:prstGeom prst="rect">
            <a:avLst/>
          </a:prstGeom>
          <a:solidFill>
            <a:srgbClr val="eeeeee"/>
          </a:solidFill>
          <a:ln w="12600">
            <a:solidFill>
              <a:srgbClr val="6619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1918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8"/>
          <p:cNvSpPr/>
          <p:nvPr/>
        </p:nvSpPr>
        <p:spPr>
          <a:xfrm>
            <a:off x="10001520" y="8564400"/>
            <a:ext cx="1661760" cy="649440"/>
          </a:xfrm>
          <a:prstGeom prst="rect">
            <a:avLst/>
          </a:prstGeom>
          <a:solidFill>
            <a:srgbClr val="eeeeee"/>
          </a:solidFill>
          <a:ln w="12600">
            <a:solidFill>
              <a:srgbClr val="6619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1918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9"/>
          <p:cNvSpPr/>
          <p:nvPr/>
        </p:nvSpPr>
        <p:spPr>
          <a:xfrm>
            <a:off x="75240" y="8695080"/>
            <a:ext cx="222876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0"/>
          <p:cNvSpPr/>
          <p:nvPr/>
        </p:nvSpPr>
        <p:spPr>
          <a:xfrm>
            <a:off x="720360" y="6048000"/>
            <a:ext cx="1728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11"/>
          <p:cNvSpPr/>
          <p:nvPr/>
        </p:nvSpPr>
        <p:spPr>
          <a:xfrm>
            <a:off x="6186240" y="8564400"/>
            <a:ext cx="1661760" cy="649440"/>
          </a:xfrm>
          <a:prstGeom prst="rect">
            <a:avLst/>
          </a:prstGeom>
          <a:solidFill>
            <a:srgbClr val="eeeeee"/>
          </a:solidFill>
          <a:ln w="12600">
            <a:solidFill>
              <a:srgbClr val="6619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1914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12"/>
          <p:cNvSpPr/>
          <p:nvPr/>
        </p:nvSpPr>
        <p:spPr>
          <a:xfrm>
            <a:off x="5951520" y="6489360"/>
            <a:ext cx="218448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3"/>
          <p:cNvSpPr/>
          <p:nvPr/>
        </p:nvSpPr>
        <p:spPr>
          <a:xfrm>
            <a:off x="8136000" y="7111080"/>
            <a:ext cx="242208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4"/>
          <p:cNvSpPr/>
          <p:nvPr/>
        </p:nvSpPr>
        <p:spPr>
          <a:xfrm>
            <a:off x="6192000" y="6264000"/>
            <a:ext cx="1800000" cy="1855080"/>
          </a:xfrm>
          <a:custGeom>
            <a:avLst/>
            <a:gdLst/>
            <a:ahLst/>
            <a:rect l="0" t="0" r="r" b="b"/>
            <a:pathLst>
              <a:path w="5002" h="5155">
                <a:moveTo>
                  <a:pt x="0" y="3436"/>
                </a:moveTo>
                <a:lnTo>
                  <a:pt x="0" y="0"/>
                </a:lnTo>
                <a:lnTo>
                  <a:pt x="5001" y="0"/>
                </a:lnTo>
                <a:lnTo>
                  <a:pt x="5001" y="3436"/>
                </a:lnTo>
                <a:lnTo>
                  <a:pt x="3125" y="3436"/>
                </a:lnTo>
                <a:lnTo>
                  <a:pt x="3125" y="4295"/>
                </a:lnTo>
                <a:lnTo>
                  <a:pt x="3750" y="4295"/>
                </a:lnTo>
                <a:lnTo>
                  <a:pt x="2500" y="5154"/>
                </a:lnTo>
                <a:lnTo>
                  <a:pt x="1250" y="4295"/>
                </a:lnTo>
                <a:lnTo>
                  <a:pt x="1875" y="4295"/>
                </a:lnTo>
                <a:lnTo>
                  <a:pt x="1875" y="3436"/>
                </a:lnTo>
                <a:lnTo>
                  <a:pt x="0" y="3436"/>
                </a:lnTo>
              </a:path>
            </a:pathLst>
          </a:custGeom>
          <a:solidFill>
            <a:srgbClr val="ffffff"/>
          </a:solidFill>
          <a:ln>
            <a:solidFill>
              <a:srgbClr val="6619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Nonostante la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chiamata alle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armi continua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 dipingere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15"/>
          <p:cNvSpPr/>
          <p:nvPr/>
        </p:nvSpPr>
        <p:spPr>
          <a:xfrm>
            <a:off x="2232000" y="6264000"/>
            <a:ext cx="1800000" cy="1854720"/>
          </a:xfrm>
          <a:custGeom>
            <a:avLst/>
            <a:gdLst/>
            <a:ahLst/>
            <a:rect l="0" t="0" r="r" b="b"/>
            <a:pathLst>
              <a:path w="5002" h="5154">
                <a:moveTo>
                  <a:pt x="0" y="3435"/>
                </a:moveTo>
                <a:lnTo>
                  <a:pt x="0" y="0"/>
                </a:lnTo>
                <a:lnTo>
                  <a:pt x="5001" y="0"/>
                </a:lnTo>
                <a:lnTo>
                  <a:pt x="5001" y="3435"/>
                </a:lnTo>
                <a:lnTo>
                  <a:pt x="3125" y="3435"/>
                </a:lnTo>
                <a:lnTo>
                  <a:pt x="3125" y="4294"/>
                </a:lnTo>
                <a:lnTo>
                  <a:pt x="3750" y="4294"/>
                </a:lnTo>
                <a:lnTo>
                  <a:pt x="2500" y="5153"/>
                </a:lnTo>
                <a:lnTo>
                  <a:pt x="1250" y="4294"/>
                </a:lnTo>
                <a:lnTo>
                  <a:pt x="1875" y="4294"/>
                </a:lnTo>
                <a:lnTo>
                  <a:pt x="1875" y="3435"/>
                </a:lnTo>
                <a:lnTo>
                  <a:pt x="0" y="3435"/>
                </a:lnTo>
              </a:path>
            </a:pathLst>
          </a:custGeom>
          <a:solidFill>
            <a:srgbClr val="ffffff"/>
          </a:solidFill>
          <a:ln>
            <a:solidFill>
              <a:srgbClr val="661900"/>
            </a:solidFill>
            <a:custDash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Lo zio lo iscrive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all’Accademia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delle Belle Arti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16"/>
          <p:cNvSpPr/>
          <p:nvPr/>
        </p:nvSpPr>
        <p:spPr>
          <a:xfrm>
            <a:off x="10080000" y="6264000"/>
            <a:ext cx="1800000" cy="1845720"/>
          </a:xfrm>
          <a:custGeom>
            <a:avLst/>
            <a:gdLst/>
            <a:ahLst/>
            <a:rect l="0" t="0" r="r" b="b"/>
            <a:pathLst>
              <a:path w="5002" h="5129">
                <a:moveTo>
                  <a:pt x="0" y="3418"/>
                </a:moveTo>
                <a:lnTo>
                  <a:pt x="0" y="0"/>
                </a:lnTo>
                <a:lnTo>
                  <a:pt x="5001" y="0"/>
                </a:lnTo>
                <a:lnTo>
                  <a:pt x="5001" y="3418"/>
                </a:lnTo>
                <a:lnTo>
                  <a:pt x="3125" y="3418"/>
                </a:lnTo>
                <a:lnTo>
                  <a:pt x="3125" y="4273"/>
                </a:lnTo>
                <a:lnTo>
                  <a:pt x="3750" y="4273"/>
                </a:lnTo>
                <a:lnTo>
                  <a:pt x="2500" y="5128"/>
                </a:lnTo>
                <a:lnTo>
                  <a:pt x="1250" y="4273"/>
                </a:lnTo>
                <a:lnTo>
                  <a:pt x="1875" y="4273"/>
                </a:lnTo>
                <a:lnTo>
                  <a:pt x="1875" y="3418"/>
                </a:lnTo>
                <a:lnTo>
                  <a:pt x="0" y="3418"/>
                </a:lnTo>
              </a:path>
            </a:pathLst>
          </a:custGeom>
          <a:solidFill>
            <a:srgbClr val="ffffff"/>
          </a:solidFill>
          <a:ln>
            <a:solidFill>
              <a:srgbClr val="6619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Muore 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Vienna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17"/>
          <p:cNvSpPr/>
          <p:nvPr/>
        </p:nvSpPr>
        <p:spPr>
          <a:xfrm>
            <a:off x="8100000" y="6264000"/>
            <a:ext cx="1872000" cy="1857600"/>
          </a:xfrm>
          <a:custGeom>
            <a:avLst/>
            <a:gdLst/>
            <a:ahLst/>
            <a:rect l="0" t="0" r="r" b="b"/>
            <a:pathLst>
              <a:path w="5202" h="5162">
                <a:moveTo>
                  <a:pt x="0" y="3440"/>
                </a:moveTo>
                <a:lnTo>
                  <a:pt x="0" y="0"/>
                </a:lnTo>
                <a:lnTo>
                  <a:pt x="5201" y="0"/>
                </a:lnTo>
                <a:lnTo>
                  <a:pt x="5201" y="3440"/>
                </a:lnTo>
                <a:lnTo>
                  <a:pt x="3250" y="3440"/>
                </a:lnTo>
                <a:lnTo>
                  <a:pt x="3250" y="4300"/>
                </a:lnTo>
                <a:lnTo>
                  <a:pt x="3900" y="4300"/>
                </a:lnTo>
                <a:lnTo>
                  <a:pt x="2600" y="5161"/>
                </a:lnTo>
                <a:lnTo>
                  <a:pt x="1300" y="4300"/>
                </a:lnTo>
                <a:lnTo>
                  <a:pt x="1950" y="4300"/>
                </a:lnTo>
                <a:lnTo>
                  <a:pt x="1950" y="3440"/>
                </a:lnTo>
                <a:lnTo>
                  <a:pt x="0" y="3440"/>
                </a:lnTo>
              </a:path>
            </a:pathLst>
          </a:custGeom>
          <a:solidFill>
            <a:srgbClr val="ffffff"/>
          </a:solidFill>
          <a:ln>
            <a:solidFill>
              <a:srgbClr val="6619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Partecipa con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Successo alle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 </a:t>
            </a: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mostre a Zurigo,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 </a:t>
            </a: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Praga, Dresda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18"/>
          <p:cNvSpPr/>
          <p:nvPr/>
        </p:nvSpPr>
        <p:spPr>
          <a:xfrm>
            <a:off x="4176000" y="6264000"/>
            <a:ext cx="1800000" cy="1855080"/>
          </a:xfrm>
          <a:custGeom>
            <a:avLst/>
            <a:gdLst/>
            <a:ahLst/>
            <a:rect l="0" t="0" r="r" b="b"/>
            <a:pathLst>
              <a:path w="5002" h="5155">
                <a:moveTo>
                  <a:pt x="0" y="3436"/>
                </a:moveTo>
                <a:lnTo>
                  <a:pt x="0" y="0"/>
                </a:lnTo>
                <a:lnTo>
                  <a:pt x="5001" y="0"/>
                </a:lnTo>
                <a:lnTo>
                  <a:pt x="5001" y="3436"/>
                </a:lnTo>
                <a:lnTo>
                  <a:pt x="3125" y="3436"/>
                </a:lnTo>
                <a:lnTo>
                  <a:pt x="3125" y="4295"/>
                </a:lnTo>
                <a:lnTo>
                  <a:pt x="3750" y="4295"/>
                </a:lnTo>
                <a:lnTo>
                  <a:pt x="2500" y="5154"/>
                </a:lnTo>
                <a:lnTo>
                  <a:pt x="1250" y="4295"/>
                </a:lnTo>
                <a:lnTo>
                  <a:pt x="1875" y="4295"/>
                </a:lnTo>
                <a:lnTo>
                  <a:pt x="1875" y="3436"/>
                </a:lnTo>
                <a:lnTo>
                  <a:pt x="0" y="3436"/>
                </a:lnTo>
              </a:path>
            </a:pathLst>
          </a:custGeom>
          <a:solidFill>
            <a:srgbClr val="ffffff"/>
          </a:solidFill>
          <a:ln>
            <a:solidFill>
              <a:srgbClr val="6619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Si trasferisce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 Krumau,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dove è di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malocchio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19"/>
          <p:cNvSpPr/>
          <p:nvPr/>
        </p:nvSpPr>
        <p:spPr>
          <a:xfrm>
            <a:off x="252360" y="6282000"/>
            <a:ext cx="1800000" cy="1854720"/>
          </a:xfrm>
          <a:custGeom>
            <a:avLst/>
            <a:gdLst/>
            <a:ahLst/>
            <a:rect l="0" t="0" r="r" b="b"/>
            <a:pathLst>
              <a:path w="5002" h="5154">
                <a:moveTo>
                  <a:pt x="0" y="3435"/>
                </a:moveTo>
                <a:lnTo>
                  <a:pt x="0" y="0"/>
                </a:lnTo>
                <a:lnTo>
                  <a:pt x="5001" y="0"/>
                </a:lnTo>
                <a:lnTo>
                  <a:pt x="5001" y="3435"/>
                </a:lnTo>
                <a:lnTo>
                  <a:pt x="3125" y="3435"/>
                </a:lnTo>
                <a:lnTo>
                  <a:pt x="3125" y="4294"/>
                </a:lnTo>
                <a:lnTo>
                  <a:pt x="3750" y="4294"/>
                </a:lnTo>
                <a:lnTo>
                  <a:pt x="2500" y="5153"/>
                </a:lnTo>
                <a:lnTo>
                  <a:pt x="1250" y="4294"/>
                </a:lnTo>
                <a:lnTo>
                  <a:pt x="1875" y="4294"/>
                </a:lnTo>
                <a:lnTo>
                  <a:pt x="1875" y="3435"/>
                </a:lnTo>
                <a:lnTo>
                  <a:pt x="0" y="3435"/>
                </a:lnTo>
              </a:path>
            </a:pathLst>
          </a:custGeom>
          <a:solidFill>
            <a:srgbClr val="ffffff"/>
          </a:solidFill>
          <a:ln>
            <a:solidFill>
              <a:srgbClr val="661900"/>
            </a:solidFill>
            <a:custDash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Nasce 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Tulln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(Austria)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9162720" y="648000"/>
            <a:ext cx="3365280" cy="468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7" dur="indefinite" restart="never" nodeType="tmRoot">
          <p:childTnLst>
            <p:seq>
              <p:cTn id="458" nodeType="mainSeq">
                <p:childTnLst>
                  <p:par>
                    <p:cTn id="459" fill="freeze">
                      <p:stCondLst>
                        <p:cond delay="0"/>
                      </p:stCondLst>
                      <p:childTnLst>
                        <p:par>
                          <p:cTn id="460" fill="freeze">
                            <p:stCondLst>
                              <p:cond delay="0"/>
                            </p:stCondLst>
                            <p:childTnLst>
                              <p:par>
                                <p:cTn id="4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3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freeze">
                            <p:stCondLst>
                              <p:cond delay="2000"/>
                            </p:stCondLst>
                            <p:childTnLst>
                              <p:par>
                                <p:cTn id="465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7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8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freeze">
                      <p:stCondLst>
                        <p:cond delay="indefinite"/>
                      </p:stCondLst>
                      <p:childTnLst>
                        <p:par>
                          <p:cTn id="470" fill="freeze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47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freeze">
                            <p:stCondLst>
                              <p:cond delay="500"/>
                            </p:stCondLst>
                            <p:childTnLst>
                              <p:par>
                                <p:cTn id="475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7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freeze">
                      <p:stCondLst>
                        <p:cond delay="indefinite"/>
                      </p:stCondLst>
                      <p:childTnLst>
                        <p:par>
                          <p:cTn id="479" fill="freeze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48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freeze">
                            <p:stCondLst>
                              <p:cond delay="500"/>
                            </p:stCondLst>
                            <p:childTnLst>
                              <p:par>
                                <p:cTn id="48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8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freeze">
                      <p:stCondLst>
                        <p:cond delay="indefinite"/>
                      </p:stCondLst>
                      <p:childTnLst>
                        <p:par>
                          <p:cTn id="488" fill="freeze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49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freeze">
                            <p:stCondLst>
                              <p:cond delay="500"/>
                            </p:stCondLst>
                            <p:childTnLst>
                              <p:par>
                                <p:cTn id="493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9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freeze">
                      <p:stCondLst>
                        <p:cond delay="indefinite"/>
                      </p:stCondLst>
                      <p:childTnLst>
                        <p:par>
                          <p:cTn id="497" fill="freeze">
                            <p:stCondLst>
                              <p:cond delay="0"/>
                            </p:stCondLst>
                            <p:childTnLst>
                              <p:par>
                                <p:cTn id="49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50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freeze">
                            <p:stCondLst>
                              <p:cond delay="500"/>
                            </p:stCondLst>
                            <p:childTnLst>
                              <p:par>
                                <p:cTn id="50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04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freeze">
                      <p:stCondLst>
                        <p:cond delay="indefinite"/>
                      </p:stCondLst>
                      <p:childTnLst>
                        <p:par>
                          <p:cTn id="506" fill="freeze">
                            <p:stCondLst>
                              <p:cond delay="0"/>
                            </p:stCondLst>
                            <p:childTnLst>
                              <p:par>
                                <p:cTn id="507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50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freeze">
                            <p:stCondLst>
                              <p:cond delay="500"/>
                            </p:stCondLst>
                            <p:childTnLst>
                              <p:par>
                                <p:cTn id="51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1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freeze">
                      <p:stCondLst>
                        <p:cond delay="indefinite"/>
                      </p:stCondLst>
                      <p:childTnLst>
                        <p:par>
                          <p:cTn id="515" fill="freeze">
                            <p:stCondLst>
                              <p:cond delay="0"/>
                            </p:stCondLst>
                            <p:childTnLst>
                              <p:par>
                                <p:cTn id="51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51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freeze">
                            <p:stCondLst>
                              <p:cond delay="500"/>
                            </p:stCondLst>
                            <p:childTnLst>
                              <p:par>
                                <p:cTn id="520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2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858320" y="1393920"/>
            <a:ext cx="9288000" cy="696528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2"/>
          <a:stretch/>
        </p:blipFill>
        <p:spPr>
          <a:xfrm>
            <a:off x="1614600" y="1116720"/>
            <a:ext cx="9775800" cy="7519680"/>
          </a:xfrm>
          <a:prstGeom prst="rect">
            <a:avLst/>
          </a:prstGeom>
          <a:ln>
            <a:noFill/>
          </a:ln>
        </p:spPr>
      </p:pic>
      <p:sp>
        <p:nvSpPr>
          <p:cNvPr id="298" name="CustomShape 1"/>
          <p:cNvSpPr/>
          <p:nvPr/>
        </p:nvSpPr>
        <p:spPr>
          <a:xfrm flipV="1" rot="10800000">
            <a:off x="1006200" y="7397640"/>
            <a:ext cx="364320" cy="49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b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b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11865240" y="2299680"/>
            <a:ext cx="425520" cy="5040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mc:AlternateContent>
    <mc:Choice Requires="p14">
      <p:transition spd="med">
        <p14:honeycomb/>
      </p:transition>
    </mc:Choice>
    <mc:Fallback>
      <p:transition spd="med">
        <p:fade/>
      </p:transition>
    </mc:Fallback>
  </mc:AlternateContent>
  <p:timing>
    <p:tnLst>
      <p:par>
        <p:cTn id="523" dur="indefinite" restart="never" nodeType="tmRoot">
          <p:childTnLst>
            <p:seq>
              <p:cTn id="524" nodeType="mainSeq">
                <p:childTnLst>
                  <p:par>
                    <p:cTn id="525" fill="freeze">
                      <p:stCondLst>
                        <p:cond delay="0"/>
                      </p:stCondLst>
                      <p:childTnLst>
                        <p:par>
                          <p:cTn id="526" fill="freeze">
                            <p:stCondLst>
                              <p:cond delay="0"/>
                            </p:stCondLst>
                            <p:childTnLst>
                              <p:par>
                                <p:cTn id="52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9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0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freeze">
                            <p:stCondLst>
                              <p:cond delay="1000"/>
                            </p:stCondLst>
                            <p:childTnLst>
                              <p:par>
                                <p:cTn id="533" nodeType="afterEffect" fill="hold" presetClass="entr" presetID="5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5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2333520" y="2517120"/>
            <a:ext cx="8392680" cy="488304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1224000" y="1566000"/>
            <a:ext cx="10656000" cy="6840000"/>
          </a:xfrm>
          <a:prstGeom prst="rect">
            <a:avLst/>
          </a:prstGeom>
          <a:ln>
            <a:noFill/>
          </a:ln>
        </p:spPr>
      </p:pic>
      <p:sp>
        <p:nvSpPr>
          <p:cNvPr id="302" name="CustomShape 1"/>
          <p:cNvSpPr/>
          <p:nvPr/>
        </p:nvSpPr>
        <p:spPr>
          <a:xfrm flipV="1" rot="10800000">
            <a:off x="833760" y="7153920"/>
            <a:ext cx="439200" cy="448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b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b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12162960" y="3123360"/>
            <a:ext cx="448560" cy="339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V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checker dir="vert"/>
  </p:transition>
  <p:timing>
    <p:tnLst>
      <p:par>
        <p:cTn id="536" dur="indefinite" restart="never" nodeType="tmRoot">
          <p:childTnLst>
            <p:seq>
              <p:cTn id="537" nodeType="mainSeq">
                <p:childTnLst>
                  <p:par>
                    <p:cTn id="538" fill="freeze">
                      <p:stCondLst>
                        <p:cond delay="0"/>
                      </p:stCondLst>
                      <p:childTnLst>
                        <p:par>
                          <p:cTn id="539" fill="freeze">
                            <p:stCondLst>
                              <p:cond delay="0"/>
                            </p:stCondLst>
                            <p:childTnLst>
                              <p:par>
                                <p:cTn id="540" nodeType="withEffect" fill="hold" presetClass="entr" presetID="4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2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3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4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freeze">
                            <p:stCondLst>
                              <p:cond delay="1000"/>
                            </p:stCondLst>
                            <p:childTnLst>
                              <p:par>
                                <p:cTn id="546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4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410720" y="1152000"/>
            <a:ext cx="4229280" cy="6336000"/>
          </a:xfrm>
          <a:prstGeom prst="rect">
            <a:avLst/>
          </a:prstGeom>
          <a:ln>
            <a:noFill/>
          </a:ln>
        </p:spPr>
      </p:pic>
      <p:sp>
        <p:nvSpPr>
          <p:cNvPr id="154" name="TextShape 1"/>
          <p:cNvSpPr txBox="1"/>
          <p:nvPr/>
        </p:nvSpPr>
        <p:spPr>
          <a:xfrm>
            <a:off x="5400000" y="1440000"/>
            <a:ext cx="2520000" cy="573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40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"/>
              </a:rPr>
              <a:t>?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4952880" y="8208000"/>
            <a:ext cx="3153960" cy="12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8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erlin Sans FB"/>
              </a:rPr>
              <a:t>Fauves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3456360" y="72360"/>
            <a:ext cx="6263280" cy="8278560"/>
          </a:xfrm>
          <a:prstGeom prst="rect">
            <a:avLst/>
          </a:prstGeom>
          <a:ln>
            <a:noFill/>
          </a:ln>
        </p:spPr>
      </p:pic>
    </p:spTree>
  </p:cSld>
  <p:transition spd="med">
    <p:circle/>
  </p:transition>
  <p:timing>
    <p:tnLst>
      <p:par>
        <p:cTn id="5" dur="indefinite" restart="never" nodeType="tmRoot">
          <p:childTnLst>
            <p:seq>
              <p:cTn id="6" nodeType="mainSeq">
                <p:childTnLst>
                  <p:par>
                    <p:cTn id="7" fill="freeze">
                      <p:stCondLst>
                        <p:cond delay="indefinite"/>
                      </p:stCondLst>
                      <p:childTnLst>
                        <p:par>
                          <p:cTn id="8" fill="freeze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154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154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154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154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6" nodeType="afterEffect" fill="hold" presetClass="emph" presetID="8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17" fill="freeze">
                            <p:stCondLst>
                              <p:cond delay="6000"/>
                            </p:stCondLst>
                            <p:childTnLst>
                              <p:par>
                                <p:cTn id="18" nodeType="afterEffect" fill="hold" presetClass="exit" presetID="3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9" dur="1000"/>
                                        <p:tgtEl>
                                          <p:spTgt spid="154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0"/>
                                        <p:tgtEl>
                                          <p:spTgt spid="154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/>
                                        <p:tgtEl>
                                          <p:spTgt spid="154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9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" dur="1000"/>
                                        <p:tgtEl>
                                          <p:spTgt spid="154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freeze">
                            <p:stCondLst>
                              <p:cond delay="7000"/>
                            </p:stCondLst>
                            <p:childTnLst>
                              <p:par>
                                <p:cTn id="25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2000"/>
                                        <p:tgtEl>
                                          <p:spTgt spid="155">
                                            <p:txEl>
                                              <p:p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216000" y="7128000"/>
            <a:ext cx="7848000" cy="5760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338040" y="1080000"/>
            <a:ext cx="8157960" cy="622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Il dipinto dà spazio al colore 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297720" y="2057040"/>
            <a:ext cx="10718280" cy="16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Pittura del sentimento interiore e non dell’impressione (rottura con l’impressionismo)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60" name="TextShape 4"/>
          <p:cNvSpPr txBox="1"/>
          <p:nvPr/>
        </p:nvSpPr>
        <p:spPr>
          <a:xfrm>
            <a:off x="288000" y="6117120"/>
            <a:ext cx="11408760" cy="1154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Far proprie le cose prima di esprimerle e rappresentarle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61" name="TextShape 5"/>
          <p:cNvSpPr txBox="1"/>
          <p:nvPr/>
        </p:nvSpPr>
        <p:spPr>
          <a:xfrm>
            <a:off x="216000" y="7632000"/>
            <a:ext cx="8280000" cy="622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Colore svincolato dalla realtà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62" name="TextShape 6"/>
          <p:cNvSpPr txBox="1"/>
          <p:nvPr/>
        </p:nvSpPr>
        <p:spPr>
          <a:xfrm>
            <a:off x="295560" y="4163040"/>
            <a:ext cx="12492360" cy="622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Rappresentazione non realistica della natura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63" name="TextShape 7"/>
          <p:cNvSpPr txBox="1"/>
          <p:nvPr/>
        </p:nvSpPr>
        <p:spPr>
          <a:xfrm>
            <a:off x="352440" y="5050440"/>
            <a:ext cx="12319560" cy="157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Pittura istintiva e immediata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strips dir="ld"/>
  </p:transition>
  <p:timing>
    <p:tnLst>
      <p:par>
        <p:cTn id="32" dur="indefinite" restart="never" nodeType="tmRoot">
          <p:childTnLst>
            <p:seq>
              <p:cTn id="33" nodeType="mainSeq">
                <p:childTnLst>
                  <p:par>
                    <p:cTn id="34" fill="freeze">
                      <p:stCondLst>
                        <p:cond delay="indefinite"/>
                      </p:stCondLst>
                      <p:childTnLst>
                        <p:par>
                          <p:cTn id="35" fill="freeze">
                            <p:stCondLst>
                              <p:cond delay="0"/>
                            </p:stCondLst>
                            <p:childTnLst/>
                          </p:cTn>
                        </p:par>
                      </p:childTnLst>
                    </p:cTn>
                  </p:par>
                  <p:par>
                    <p:cTn id="36" fill="freeze">
                      <p:stCondLst>
                        <p:cond delay="indefinite"/>
                      </p:stCondLst>
                      <p:childTnLst>
                        <p:par>
                          <p:cTn id="37" fill="freeze">
                            <p:stCondLst>
                              <p:cond delay="0"/>
                            </p:stCondLst>
                            <p:childTnLst/>
                          </p:cTn>
                        </p:par>
                        <p:par>
                          <p:cTn id="38" fill="freeze">
                            <p:stCondLst>
                              <p:cond delay="1720"/>
                            </p:stCondLst>
                            <p:childTnLst/>
                          </p:cTn>
                        </p:par>
                        <p:par>
                          <p:cTn id="39" fill="freeze">
                            <p:stCondLst>
                              <p:cond delay="2600"/>
                            </p:stCondLst>
                            <p:childTnLst/>
                          </p:cTn>
                        </p:par>
                        <p:par>
                          <p:cTn id="40" fill="freeze">
                            <p:stCondLst>
                              <p:cond delay="3180"/>
                            </p:stCondLst>
                            <p:childTnLst/>
                          </p:cTn>
                        </p:par>
                        <p:par>
                          <p:cTn id="41" fill="freeze">
                            <p:stCondLst>
                              <p:cond delay="4300"/>
                            </p:stCondLst>
                            <p:childTnLst/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80640"/>
            <a:ext cx="9234720" cy="367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eeeeee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b"/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Come impressionista ho dipinto direttamente dalla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natura, poi ho aspirato a una maggiore concentrazione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a un’espressività più intensa nelle linee e nei colori. Per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raggiungere questo obiettivo ho dovuto sacrificare altri valori: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la materia, la tridimensionalità e la ricchezza dei dettagli.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00"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Gill Sans Light"/>
              </a:rPr>
              <a:t>Ora voglio riconciliare questi valori.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asted-image.tiff" descr=""/>
          <p:cNvPicPr/>
          <p:nvPr/>
        </p:nvPicPr>
        <p:blipFill>
          <a:blip r:embed="rId2"/>
          <a:srcRect l="386" t="0" r="386" b="0"/>
          <a:stretch/>
        </p:blipFill>
        <p:spPr>
          <a:xfrm>
            <a:off x="9450720" y="815400"/>
            <a:ext cx="3365280" cy="4872600"/>
          </a:xfrm>
          <a:prstGeom prst="rect">
            <a:avLst/>
          </a:prstGeom>
          <a:ln w="76320">
            <a:solidFill>
              <a:srgbClr val="99ffff"/>
            </a:solidFill>
            <a:round/>
          </a:ln>
        </p:spPr>
      </p:pic>
      <p:sp>
        <p:nvSpPr>
          <p:cNvPr id="166" name="TextShape 2"/>
          <p:cNvSpPr txBox="1"/>
          <p:nvPr/>
        </p:nvSpPr>
        <p:spPr>
          <a:xfrm>
            <a:off x="430920" y="127080"/>
            <a:ext cx="7912440" cy="1456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"/>
                <a:ea typeface="Gill Sans Light"/>
              </a:rPr>
              <a:t>Henry Matisse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144000" y="7684920"/>
            <a:ext cx="12744000" cy="126972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dddddd"/>
          </a:solidFill>
          <a:ln w="2916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4"/>
          <p:cNvSpPr/>
          <p:nvPr/>
        </p:nvSpPr>
        <p:spPr>
          <a:xfrm>
            <a:off x="360000" y="8551080"/>
            <a:ext cx="1661760" cy="64944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1869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2226240" y="8566560"/>
            <a:ext cx="1661760" cy="64944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1889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4007520" y="8565120"/>
            <a:ext cx="2224080" cy="65088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‘</a:t>
            </a: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91-’99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8128800" y="8564400"/>
            <a:ext cx="1663200" cy="64944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1944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10000800" y="8564400"/>
            <a:ext cx="1663200" cy="64944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1954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9"/>
          <p:cNvSpPr/>
          <p:nvPr/>
        </p:nvSpPr>
        <p:spPr>
          <a:xfrm>
            <a:off x="75240" y="8695080"/>
            <a:ext cx="222876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0"/>
          <p:cNvSpPr/>
          <p:nvPr/>
        </p:nvSpPr>
        <p:spPr>
          <a:xfrm>
            <a:off x="720360" y="6048000"/>
            <a:ext cx="1728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1"/>
          <p:cNvSpPr/>
          <p:nvPr/>
        </p:nvSpPr>
        <p:spPr>
          <a:xfrm>
            <a:off x="4007520" y="8703000"/>
            <a:ext cx="2184480" cy="71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2"/>
          <p:cNvSpPr/>
          <p:nvPr/>
        </p:nvSpPr>
        <p:spPr>
          <a:xfrm>
            <a:off x="6330240" y="8564400"/>
            <a:ext cx="1661760" cy="64944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Ultra Bold"/>
                <a:ea typeface="Gill Sans Light"/>
              </a:rPr>
              <a:t>1901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3"/>
          <p:cNvSpPr/>
          <p:nvPr/>
        </p:nvSpPr>
        <p:spPr>
          <a:xfrm>
            <a:off x="5951520" y="6489360"/>
            <a:ext cx="218448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4"/>
          <p:cNvSpPr/>
          <p:nvPr/>
        </p:nvSpPr>
        <p:spPr>
          <a:xfrm>
            <a:off x="8136000" y="7111080"/>
            <a:ext cx="242208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5"/>
          <p:cNvSpPr/>
          <p:nvPr/>
        </p:nvSpPr>
        <p:spPr>
          <a:xfrm>
            <a:off x="144000" y="2817360"/>
            <a:ext cx="8511120" cy="20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6"/>
          <p:cNvSpPr/>
          <p:nvPr/>
        </p:nvSpPr>
        <p:spPr>
          <a:xfrm>
            <a:off x="6192000" y="6489360"/>
            <a:ext cx="1800000" cy="1629720"/>
          </a:xfrm>
          <a:custGeom>
            <a:avLst/>
            <a:gdLst/>
            <a:ahLst/>
            <a:rect l="0" t="0" r="r" b="b"/>
            <a:pathLst>
              <a:path w="5002" h="4529">
                <a:moveTo>
                  <a:pt x="0" y="3018"/>
                </a:moveTo>
                <a:lnTo>
                  <a:pt x="0" y="0"/>
                </a:lnTo>
                <a:lnTo>
                  <a:pt x="5001" y="0"/>
                </a:lnTo>
                <a:lnTo>
                  <a:pt x="5001" y="3018"/>
                </a:lnTo>
                <a:lnTo>
                  <a:pt x="3125" y="3018"/>
                </a:lnTo>
                <a:lnTo>
                  <a:pt x="3125" y="3773"/>
                </a:lnTo>
                <a:lnTo>
                  <a:pt x="3750" y="3773"/>
                </a:lnTo>
                <a:lnTo>
                  <a:pt x="2500" y="4528"/>
                </a:lnTo>
                <a:lnTo>
                  <a:pt x="1250" y="3773"/>
                </a:lnTo>
                <a:lnTo>
                  <a:pt x="1875" y="3773"/>
                </a:lnTo>
                <a:lnTo>
                  <a:pt x="1875" y="3018"/>
                </a:lnTo>
                <a:lnTo>
                  <a:pt x="0" y="3018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Nasce il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Fauvismo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17"/>
          <p:cNvSpPr/>
          <p:nvPr/>
        </p:nvSpPr>
        <p:spPr>
          <a:xfrm>
            <a:off x="2232000" y="6462720"/>
            <a:ext cx="1800000" cy="1656000"/>
          </a:xfrm>
          <a:custGeom>
            <a:avLst/>
            <a:gdLst/>
            <a:ahLst/>
            <a:rect l="0" t="0" r="r" b="b"/>
            <a:pathLst>
              <a:path w="5002" h="4602">
                <a:moveTo>
                  <a:pt x="0" y="3067"/>
                </a:moveTo>
                <a:lnTo>
                  <a:pt x="0" y="0"/>
                </a:lnTo>
                <a:lnTo>
                  <a:pt x="5001" y="0"/>
                </a:lnTo>
                <a:lnTo>
                  <a:pt x="5001" y="3067"/>
                </a:lnTo>
                <a:lnTo>
                  <a:pt x="3125" y="3067"/>
                </a:lnTo>
                <a:lnTo>
                  <a:pt x="3125" y="3834"/>
                </a:lnTo>
                <a:lnTo>
                  <a:pt x="3750" y="3834"/>
                </a:lnTo>
                <a:lnTo>
                  <a:pt x="2500" y="4601"/>
                </a:lnTo>
                <a:lnTo>
                  <a:pt x="1250" y="3834"/>
                </a:lnTo>
                <a:lnTo>
                  <a:pt x="1875" y="3834"/>
                </a:lnTo>
                <a:lnTo>
                  <a:pt x="1875" y="3067"/>
                </a:lnTo>
                <a:lnTo>
                  <a:pt x="0" y="3067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  <a:custDash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Inizio della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carriera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artistica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18"/>
          <p:cNvSpPr/>
          <p:nvPr/>
        </p:nvSpPr>
        <p:spPr>
          <a:xfrm>
            <a:off x="10080000" y="6480000"/>
            <a:ext cx="1800000" cy="1629720"/>
          </a:xfrm>
          <a:custGeom>
            <a:avLst/>
            <a:gdLst/>
            <a:ahLst/>
            <a:rect l="0" t="0" r="r" b="b"/>
            <a:pathLst>
              <a:path w="5002" h="4529">
                <a:moveTo>
                  <a:pt x="0" y="3018"/>
                </a:moveTo>
                <a:lnTo>
                  <a:pt x="0" y="0"/>
                </a:lnTo>
                <a:lnTo>
                  <a:pt x="5001" y="0"/>
                </a:lnTo>
                <a:lnTo>
                  <a:pt x="5001" y="3018"/>
                </a:lnTo>
                <a:lnTo>
                  <a:pt x="3125" y="3018"/>
                </a:lnTo>
                <a:lnTo>
                  <a:pt x="3125" y="3773"/>
                </a:lnTo>
                <a:lnTo>
                  <a:pt x="3750" y="3773"/>
                </a:lnTo>
                <a:lnTo>
                  <a:pt x="2500" y="4528"/>
                </a:lnTo>
                <a:lnTo>
                  <a:pt x="1250" y="3773"/>
                </a:lnTo>
                <a:lnTo>
                  <a:pt x="1875" y="3773"/>
                </a:lnTo>
                <a:lnTo>
                  <a:pt x="1875" y="3018"/>
                </a:lnTo>
                <a:lnTo>
                  <a:pt x="0" y="3018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Muore 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Nizza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19"/>
          <p:cNvSpPr/>
          <p:nvPr/>
        </p:nvSpPr>
        <p:spPr>
          <a:xfrm>
            <a:off x="8136000" y="6489360"/>
            <a:ext cx="1800000" cy="1629720"/>
          </a:xfrm>
          <a:custGeom>
            <a:avLst/>
            <a:gdLst/>
            <a:ahLst/>
            <a:rect l="0" t="0" r="r" b="b"/>
            <a:pathLst>
              <a:path w="5002" h="4529">
                <a:moveTo>
                  <a:pt x="0" y="3018"/>
                </a:moveTo>
                <a:lnTo>
                  <a:pt x="0" y="0"/>
                </a:lnTo>
                <a:lnTo>
                  <a:pt x="5001" y="0"/>
                </a:lnTo>
                <a:lnTo>
                  <a:pt x="5001" y="3018"/>
                </a:lnTo>
                <a:lnTo>
                  <a:pt x="3125" y="3018"/>
                </a:lnTo>
                <a:lnTo>
                  <a:pt x="3125" y="3773"/>
                </a:lnTo>
                <a:lnTo>
                  <a:pt x="3750" y="3773"/>
                </a:lnTo>
                <a:lnTo>
                  <a:pt x="2500" y="4528"/>
                </a:lnTo>
                <a:lnTo>
                  <a:pt x="1250" y="3773"/>
                </a:lnTo>
                <a:lnTo>
                  <a:pt x="1875" y="3773"/>
                </a:lnTo>
                <a:lnTo>
                  <a:pt x="1875" y="3018"/>
                </a:lnTo>
                <a:lnTo>
                  <a:pt x="0" y="3018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Arresto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della moglie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e della figlia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0"/>
          <p:cNvSpPr/>
          <p:nvPr/>
        </p:nvSpPr>
        <p:spPr>
          <a:xfrm>
            <a:off x="4248000" y="6463080"/>
            <a:ext cx="1800000" cy="1629720"/>
          </a:xfrm>
          <a:custGeom>
            <a:avLst/>
            <a:gdLst/>
            <a:ahLst/>
            <a:rect l="0" t="0" r="r" b="b"/>
            <a:pathLst>
              <a:path w="5002" h="4529">
                <a:moveTo>
                  <a:pt x="0" y="3018"/>
                </a:moveTo>
                <a:lnTo>
                  <a:pt x="0" y="0"/>
                </a:lnTo>
                <a:lnTo>
                  <a:pt x="5001" y="0"/>
                </a:lnTo>
                <a:lnTo>
                  <a:pt x="5001" y="3018"/>
                </a:lnTo>
                <a:lnTo>
                  <a:pt x="3125" y="3018"/>
                </a:lnTo>
                <a:lnTo>
                  <a:pt x="3125" y="3773"/>
                </a:lnTo>
                <a:lnTo>
                  <a:pt x="3750" y="3773"/>
                </a:lnTo>
                <a:lnTo>
                  <a:pt x="2500" y="4528"/>
                </a:lnTo>
                <a:lnTo>
                  <a:pt x="1250" y="3773"/>
                </a:lnTo>
                <a:lnTo>
                  <a:pt x="1875" y="3773"/>
                </a:lnTo>
                <a:lnTo>
                  <a:pt x="1875" y="3018"/>
                </a:lnTo>
                <a:lnTo>
                  <a:pt x="0" y="3018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Conosce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 </a:t>
            </a: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Marquet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e Derain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1"/>
          <p:cNvSpPr/>
          <p:nvPr/>
        </p:nvSpPr>
        <p:spPr>
          <a:xfrm>
            <a:off x="288000" y="6462720"/>
            <a:ext cx="1800000" cy="1656000"/>
          </a:xfrm>
          <a:custGeom>
            <a:avLst/>
            <a:gdLst/>
            <a:ahLst/>
            <a:rect l="0" t="0" r="r" b="b"/>
            <a:pathLst>
              <a:path w="5002" h="4602">
                <a:moveTo>
                  <a:pt x="0" y="3067"/>
                </a:moveTo>
                <a:lnTo>
                  <a:pt x="0" y="0"/>
                </a:lnTo>
                <a:lnTo>
                  <a:pt x="5001" y="0"/>
                </a:lnTo>
                <a:lnTo>
                  <a:pt x="5001" y="3067"/>
                </a:lnTo>
                <a:lnTo>
                  <a:pt x="3125" y="3067"/>
                </a:lnTo>
                <a:lnTo>
                  <a:pt x="3125" y="3834"/>
                </a:lnTo>
                <a:lnTo>
                  <a:pt x="3750" y="3834"/>
                </a:lnTo>
                <a:lnTo>
                  <a:pt x="2500" y="4601"/>
                </a:lnTo>
                <a:lnTo>
                  <a:pt x="1250" y="3834"/>
                </a:lnTo>
                <a:lnTo>
                  <a:pt x="1875" y="3834"/>
                </a:lnTo>
                <a:lnTo>
                  <a:pt x="1875" y="3067"/>
                </a:lnTo>
                <a:lnTo>
                  <a:pt x="0" y="3067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  <a:custDash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Nasce 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Cateau-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Cambresis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2" dur="indefinite" restart="never" nodeType="tmRoot">
          <p:childTnLst>
            <p:seq>
              <p:cTn id="43" nodeType="mainSeq">
                <p:childTnLst>
                  <p:par>
                    <p:cTn id="44" fill="freeze">
                      <p:stCondLst>
                        <p:cond delay="0"/>
                      </p:stCondLst>
                      <p:childTnLst>
                        <p:par>
                          <p:cTn id="45" fill="freeze">
                            <p:stCondLst>
                              <p:cond delay="0"/>
                            </p:stCondLst>
                            <p:childTnLst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freeze">
                            <p:stCondLst>
                              <p:cond delay="2000"/>
                            </p:stCondLst>
                            <p:childTnLst>
                              <p:par>
                                <p:cTn id="50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freeze">
                      <p:stCondLst>
                        <p:cond delay="indefinite"/>
                      </p:stCondLst>
                      <p:childTnLst>
                        <p:par>
                          <p:cTn id="55" fill="freeze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5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freeze">
                            <p:stCondLst>
                              <p:cond delay="500"/>
                            </p:stCondLst>
                            <p:childTnLst>
                              <p:par>
                                <p:cTn id="60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freeze">
                      <p:stCondLst>
                        <p:cond delay="indefinite"/>
                      </p:stCondLst>
                      <p:childTnLst>
                        <p:par>
                          <p:cTn id="64" fill="freeze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6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freeze">
                            <p:stCondLst>
                              <p:cond delay="500"/>
                            </p:stCondLst>
                            <p:childTnLst>
                              <p:par>
                                <p:cTn id="69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freeze">
                      <p:stCondLst>
                        <p:cond delay="indefinite"/>
                      </p:stCondLst>
                      <p:childTnLst>
                        <p:par>
                          <p:cTn id="73" fill="freeze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freeze">
                            <p:stCondLst>
                              <p:cond delay="500"/>
                            </p:stCondLst>
                            <p:childTnLst>
                              <p:par>
                                <p:cTn id="78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freeze">
                      <p:stCondLst>
                        <p:cond delay="indefinite"/>
                      </p:stCondLst>
                      <p:childTnLst>
                        <p:par>
                          <p:cTn id="82" fill="freeze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8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freeze">
                            <p:stCondLst>
                              <p:cond delay="500"/>
                            </p:stCondLst>
                            <p:childTnLst>
                              <p:par>
                                <p:cTn id="87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freeze">
                      <p:stCondLst>
                        <p:cond delay="indefinite"/>
                      </p:stCondLst>
                      <p:childTnLst>
                        <p:par>
                          <p:cTn id="91" fill="freeze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9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freeze">
                            <p:stCondLst>
                              <p:cond delay="500"/>
                            </p:stCondLst>
                            <p:childTnLst>
                              <p:par>
                                <p:cTn id="96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freeze">
                      <p:stCondLst>
                        <p:cond delay="indefinite"/>
                      </p:stCondLst>
                      <p:childTnLst>
                        <p:par>
                          <p:cTn id="100" fill="freeze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10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freeze">
                            <p:stCondLst>
                              <p:cond delay="500"/>
                            </p:stCondLst>
                            <p:childTnLst>
                              <p:par>
                                <p:cTn id="105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0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4044240" y="1368000"/>
            <a:ext cx="5442120" cy="746352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4044240" y="1368000"/>
            <a:ext cx="5459760" cy="748800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1177920" y="451440"/>
            <a:ext cx="427320" cy="887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2664720" y="144000"/>
            <a:ext cx="8133840" cy="9608040"/>
          </a:xfrm>
          <a:prstGeom prst="rect">
            <a:avLst/>
          </a:prstGeom>
          <a:ln>
            <a:noFill/>
          </a:ln>
        </p:spPr>
      </p:pic>
      <p:sp>
        <p:nvSpPr>
          <p:cNvPr id="190" name="Freeform 2"/>
          <p:cNvSpPr/>
          <p:nvPr/>
        </p:nvSpPr>
        <p:spPr>
          <a:xfrm>
            <a:off x="5903640" y="4079880"/>
            <a:ext cx="1514520" cy="1576440"/>
          </a:xfrm>
          <a:custGeom>
            <a:avLst/>
            <a:gdLst/>
            <a:ahLst/>
            <a:rect l="0" t="0" r="r" b="b"/>
            <a:pathLst>
              <a:path w="4207" h="4379">
                <a:moveTo>
                  <a:pt x="724" y="549"/>
                </a:moveTo>
                <a:cubicBezTo>
                  <a:pt x="387" y="965"/>
                  <a:pt x="376" y="1543"/>
                  <a:pt x="221" y="2046"/>
                </a:cubicBezTo>
                <a:cubicBezTo>
                  <a:pt x="0" y="2764"/>
                  <a:pt x="720" y="3059"/>
                  <a:pt x="1136" y="3194"/>
                </a:cubicBezTo>
                <a:cubicBezTo>
                  <a:pt x="1646" y="3360"/>
                  <a:pt x="2017" y="3732"/>
                  <a:pt x="2508" y="3893"/>
                </a:cubicBezTo>
                <a:cubicBezTo>
                  <a:pt x="2945" y="4036"/>
                  <a:pt x="3606" y="4378"/>
                  <a:pt x="3881" y="3694"/>
                </a:cubicBezTo>
                <a:cubicBezTo>
                  <a:pt x="4074" y="3215"/>
                  <a:pt x="3964" y="2703"/>
                  <a:pt x="4018" y="2196"/>
                </a:cubicBezTo>
                <a:cubicBezTo>
                  <a:pt x="4072" y="1689"/>
                  <a:pt x="4206" y="1208"/>
                  <a:pt x="4201" y="698"/>
                </a:cubicBezTo>
                <a:lnTo>
                  <a:pt x="4201" y="199"/>
                </a:lnTo>
                <a:lnTo>
                  <a:pt x="3881" y="0"/>
                </a:lnTo>
                <a:lnTo>
                  <a:pt x="724" y="549"/>
                </a:lnTo>
              </a:path>
            </a:pathLst>
          </a:custGeom>
          <a:solidFill>
            <a:srgbClr val="99ffff">
              <a:alpha val="31000"/>
            </a:srgbClr>
          </a:solidFill>
          <a:ln>
            <a:solidFill>
              <a:srgbClr val="3465a4"/>
            </a:solidFill>
          </a:ln>
        </p:spPr>
      </p:sp>
      <p:sp>
        <p:nvSpPr>
          <p:cNvPr id="191" name="Freeform 3"/>
          <p:cNvSpPr/>
          <p:nvPr/>
        </p:nvSpPr>
        <p:spPr>
          <a:xfrm>
            <a:off x="4341600" y="1376640"/>
            <a:ext cx="4270680" cy="2931480"/>
          </a:xfrm>
          <a:custGeom>
            <a:avLst/>
            <a:gdLst/>
            <a:ahLst/>
            <a:rect l="0" t="0" r="r" b="b"/>
            <a:pathLst>
              <a:path w="11863" h="8143">
                <a:moveTo>
                  <a:pt x="321" y="4913"/>
                </a:moveTo>
                <a:cubicBezTo>
                  <a:pt x="435" y="4421"/>
                  <a:pt x="0" y="3717"/>
                  <a:pt x="820" y="3515"/>
                </a:cubicBezTo>
                <a:cubicBezTo>
                  <a:pt x="1379" y="3378"/>
                  <a:pt x="1626" y="2813"/>
                  <a:pt x="2317" y="2716"/>
                </a:cubicBezTo>
                <a:cubicBezTo>
                  <a:pt x="3004" y="2620"/>
                  <a:pt x="3427" y="4077"/>
                  <a:pt x="3516" y="2766"/>
                </a:cubicBezTo>
                <a:cubicBezTo>
                  <a:pt x="3558" y="2143"/>
                  <a:pt x="4391" y="1899"/>
                  <a:pt x="4264" y="1268"/>
                </a:cubicBezTo>
                <a:cubicBezTo>
                  <a:pt x="4179" y="846"/>
                  <a:pt x="2343" y="927"/>
                  <a:pt x="3765" y="470"/>
                </a:cubicBezTo>
                <a:cubicBezTo>
                  <a:pt x="4241" y="317"/>
                  <a:pt x="4758" y="350"/>
                  <a:pt x="5263" y="370"/>
                </a:cubicBezTo>
                <a:cubicBezTo>
                  <a:pt x="5760" y="390"/>
                  <a:pt x="6300" y="564"/>
                  <a:pt x="6760" y="370"/>
                </a:cubicBezTo>
                <a:cubicBezTo>
                  <a:pt x="7638" y="0"/>
                  <a:pt x="7151" y="1375"/>
                  <a:pt x="8108" y="619"/>
                </a:cubicBezTo>
                <a:cubicBezTo>
                  <a:pt x="8508" y="303"/>
                  <a:pt x="9160" y="175"/>
                  <a:pt x="9606" y="420"/>
                </a:cubicBezTo>
                <a:cubicBezTo>
                  <a:pt x="10115" y="700"/>
                  <a:pt x="10128" y="1472"/>
                  <a:pt x="10505" y="1917"/>
                </a:cubicBezTo>
                <a:cubicBezTo>
                  <a:pt x="10931" y="2420"/>
                  <a:pt x="10815" y="2886"/>
                  <a:pt x="10854" y="3415"/>
                </a:cubicBezTo>
                <a:cubicBezTo>
                  <a:pt x="10894" y="3956"/>
                  <a:pt x="11862" y="4526"/>
                  <a:pt x="10754" y="4813"/>
                </a:cubicBezTo>
                <a:cubicBezTo>
                  <a:pt x="10174" y="4964"/>
                  <a:pt x="9753" y="5537"/>
                  <a:pt x="9656" y="6111"/>
                </a:cubicBezTo>
                <a:cubicBezTo>
                  <a:pt x="9565" y="6653"/>
                  <a:pt x="9134" y="7039"/>
                  <a:pt x="8508" y="7159"/>
                </a:cubicBezTo>
                <a:cubicBezTo>
                  <a:pt x="7963" y="7264"/>
                  <a:pt x="7488" y="7402"/>
                  <a:pt x="7010" y="7608"/>
                </a:cubicBezTo>
                <a:cubicBezTo>
                  <a:pt x="6521" y="7819"/>
                  <a:pt x="6016" y="7896"/>
                  <a:pt x="5512" y="8008"/>
                </a:cubicBezTo>
                <a:cubicBezTo>
                  <a:pt x="5020" y="8117"/>
                  <a:pt x="4507" y="8142"/>
                  <a:pt x="4015" y="8058"/>
                </a:cubicBezTo>
                <a:cubicBezTo>
                  <a:pt x="3463" y="7964"/>
                  <a:pt x="2962" y="7674"/>
                  <a:pt x="2467" y="7409"/>
                </a:cubicBezTo>
                <a:cubicBezTo>
                  <a:pt x="2041" y="7181"/>
                  <a:pt x="1179" y="6667"/>
                  <a:pt x="1669" y="6111"/>
                </a:cubicBezTo>
                <a:cubicBezTo>
                  <a:pt x="2159" y="5554"/>
                  <a:pt x="1542" y="4953"/>
                  <a:pt x="1069" y="4813"/>
                </a:cubicBezTo>
                <a:lnTo>
                  <a:pt x="570" y="4863"/>
                </a:lnTo>
                <a:lnTo>
                  <a:pt x="271" y="4863"/>
                </a:lnTo>
                <a:lnTo>
                  <a:pt x="321" y="4913"/>
                </a:lnTo>
              </a:path>
            </a:pathLst>
          </a:custGeom>
          <a:solidFill>
            <a:srgbClr val="ffff00">
              <a:alpha val="30000"/>
            </a:srgbClr>
          </a:solidFill>
          <a:ln>
            <a:solidFill>
              <a:srgbClr val="3465a4"/>
            </a:solidFill>
          </a:ln>
        </p:spPr>
      </p:sp>
      <p:sp>
        <p:nvSpPr>
          <p:cNvPr id="192" name="Freeform 4"/>
          <p:cNvSpPr/>
          <p:nvPr/>
        </p:nvSpPr>
        <p:spPr>
          <a:xfrm>
            <a:off x="5472000" y="6823080"/>
            <a:ext cx="2588400" cy="1601280"/>
          </a:xfrm>
          <a:custGeom>
            <a:avLst/>
            <a:gdLst/>
            <a:ahLst/>
            <a:rect l="0" t="0" r="r" b="b"/>
            <a:pathLst>
              <a:path w="7190" h="4448">
                <a:moveTo>
                  <a:pt x="0" y="2335"/>
                </a:moveTo>
                <a:cubicBezTo>
                  <a:pt x="531" y="2120"/>
                  <a:pt x="1103" y="2074"/>
                  <a:pt x="1653" y="1936"/>
                </a:cubicBezTo>
                <a:cubicBezTo>
                  <a:pt x="2264" y="1783"/>
                  <a:pt x="2948" y="1545"/>
                  <a:pt x="3250" y="908"/>
                </a:cubicBezTo>
                <a:cubicBezTo>
                  <a:pt x="3547" y="282"/>
                  <a:pt x="4231" y="105"/>
                  <a:pt x="4847" y="52"/>
                </a:cubicBezTo>
                <a:cubicBezTo>
                  <a:pt x="5456" y="0"/>
                  <a:pt x="5917" y="378"/>
                  <a:pt x="6389" y="851"/>
                </a:cubicBezTo>
                <a:cubicBezTo>
                  <a:pt x="7189" y="1653"/>
                  <a:pt x="6117" y="1987"/>
                  <a:pt x="5618" y="1822"/>
                </a:cubicBezTo>
                <a:cubicBezTo>
                  <a:pt x="5008" y="1620"/>
                  <a:pt x="4455" y="2148"/>
                  <a:pt x="3966" y="2507"/>
                </a:cubicBezTo>
                <a:cubicBezTo>
                  <a:pt x="3471" y="2871"/>
                  <a:pt x="2895" y="3111"/>
                  <a:pt x="2314" y="3306"/>
                </a:cubicBezTo>
                <a:lnTo>
                  <a:pt x="1763" y="3762"/>
                </a:lnTo>
                <a:lnTo>
                  <a:pt x="1211" y="4219"/>
                </a:lnTo>
                <a:lnTo>
                  <a:pt x="826" y="4447"/>
                </a:lnTo>
                <a:lnTo>
                  <a:pt x="0" y="2335"/>
                </a:lnTo>
              </a:path>
            </a:pathLst>
          </a:custGeom>
          <a:solidFill>
            <a:srgbClr val="006600">
              <a:alpha val="50000"/>
            </a:srgbClr>
          </a:solidFill>
          <a:ln>
            <a:solidFill>
              <a:srgbClr val="3465a4"/>
            </a:solidFill>
          </a:ln>
        </p:spPr>
      </p:sp>
      <p:sp>
        <p:nvSpPr>
          <p:cNvPr id="193" name="Freeform 5"/>
          <p:cNvSpPr/>
          <p:nvPr/>
        </p:nvSpPr>
        <p:spPr>
          <a:xfrm>
            <a:off x="4697640" y="5772600"/>
            <a:ext cx="4128120" cy="2162520"/>
          </a:xfrm>
          <a:custGeom>
            <a:avLst/>
            <a:gdLst/>
            <a:ahLst/>
            <a:rect l="0" t="0" r="r" b="b"/>
            <a:pathLst>
              <a:path w="11467" h="6007">
                <a:moveTo>
                  <a:pt x="4274" y="4633"/>
                </a:moveTo>
                <a:cubicBezTo>
                  <a:pt x="3798" y="4399"/>
                  <a:pt x="3271" y="4309"/>
                  <a:pt x="2776" y="4134"/>
                </a:cubicBezTo>
                <a:cubicBezTo>
                  <a:pt x="2269" y="3955"/>
                  <a:pt x="1734" y="3917"/>
                  <a:pt x="1229" y="3734"/>
                </a:cubicBezTo>
                <a:cubicBezTo>
                  <a:pt x="815" y="3584"/>
                  <a:pt x="67" y="3874"/>
                  <a:pt x="31" y="3085"/>
                </a:cubicBezTo>
                <a:cubicBezTo>
                  <a:pt x="0" y="2410"/>
                  <a:pt x="595" y="2064"/>
                  <a:pt x="979" y="1687"/>
                </a:cubicBezTo>
                <a:cubicBezTo>
                  <a:pt x="1414" y="1260"/>
                  <a:pt x="1866" y="778"/>
                  <a:pt x="2477" y="639"/>
                </a:cubicBezTo>
                <a:cubicBezTo>
                  <a:pt x="2994" y="522"/>
                  <a:pt x="3463" y="283"/>
                  <a:pt x="3974" y="140"/>
                </a:cubicBezTo>
                <a:cubicBezTo>
                  <a:pt x="4471" y="0"/>
                  <a:pt x="4972" y="62"/>
                  <a:pt x="5472" y="40"/>
                </a:cubicBezTo>
                <a:cubicBezTo>
                  <a:pt x="5999" y="16"/>
                  <a:pt x="6510" y="207"/>
                  <a:pt x="6970" y="439"/>
                </a:cubicBezTo>
                <a:cubicBezTo>
                  <a:pt x="7488" y="701"/>
                  <a:pt x="7936" y="1099"/>
                  <a:pt x="8467" y="1338"/>
                </a:cubicBezTo>
                <a:cubicBezTo>
                  <a:pt x="9004" y="1580"/>
                  <a:pt x="9385" y="2079"/>
                  <a:pt x="9965" y="2187"/>
                </a:cubicBezTo>
                <a:cubicBezTo>
                  <a:pt x="10448" y="2277"/>
                  <a:pt x="11466" y="3020"/>
                  <a:pt x="10364" y="3335"/>
                </a:cubicBezTo>
                <a:cubicBezTo>
                  <a:pt x="9843" y="3484"/>
                  <a:pt x="9516" y="4079"/>
                  <a:pt x="9566" y="4683"/>
                </a:cubicBezTo>
                <a:cubicBezTo>
                  <a:pt x="9602" y="5123"/>
                  <a:pt x="9398" y="6006"/>
                  <a:pt x="8717" y="5781"/>
                </a:cubicBezTo>
                <a:cubicBezTo>
                  <a:pt x="8111" y="5580"/>
                  <a:pt x="7729" y="4571"/>
                  <a:pt x="8218" y="4283"/>
                </a:cubicBezTo>
                <a:cubicBezTo>
                  <a:pt x="9389" y="3594"/>
                  <a:pt x="8088" y="3240"/>
                  <a:pt x="7718" y="3035"/>
                </a:cubicBezTo>
                <a:cubicBezTo>
                  <a:pt x="7281" y="2792"/>
                  <a:pt x="6714" y="2885"/>
                  <a:pt x="6221" y="2985"/>
                </a:cubicBezTo>
                <a:cubicBezTo>
                  <a:pt x="5633" y="3105"/>
                  <a:pt x="5133" y="3607"/>
                  <a:pt x="4873" y="4184"/>
                </a:cubicBezTo>
                <a:lnTo>
                  <a:pt x="4374" y="4533"/>
                </a:lnTo>
                <a:lnTo>
                  <a:pt x="4174" y="4583"/>
                </a:lnTo>
                <a:lnTo>
                  <a:pt x="4274" y="4633"/>
                </a:lnTo>
              </a:path>
            </a:pathLst>
          </a:custGeom>
          <a:solidFill>
            <a:srgbClr val="330099">
              <a:alpha val="50000"/>
            </a:srgbClr>
          </a:solidFill>
          <a:ln>
            <a:solidFill>
              <a:srgbClr val="3465a4"/>
            </a:solidFill>
          </a:ln>
        </p:spPr>
      </p:sp>
      <p:sp>
        <p:nvSpPr>
          <p:cNvPr id="194" name="Freeform 6"/>
          <p:cNvSpPr/>
          <p:nvPr/>
        </p:nvSpPr>
        <p:spPr>
          <a:xfrm>
            <a:off x="5769000" y="5110560"/>
            <a:ext cx="1378440" cy="754560"/>
          </a:xfrm>
          <a:custGeom>
            <a:avLst/>
            <a:gdLst/>
            <a:ahLst/>
            <a:rect l="0" t="0" r="r" b="b"/>
            <a:pathLst>
              <a:path w="3829" h="2096">
                <a:moveTo>
                  <a:pt x="50" y="1080"/>
                </a:moveTo>
                <a:cubicBezTo>
                  <a:pt x="12" y="498"/>
                  <a:pt x="691" y="0"/>
                  <a:pt x="1198" y="232"/>
                </a:cubicBezTo>
                <a:cubicBezTo>
                  <a:pt x="1726" y="473"/>
                  <a:pt x="2171" y="878"/>
                  <a:pt x="2696" y="1130"/>
                </a:cubicBezTo>
                <a:cubicBezTo>
                  <a:pt x="3828" y="1674"/>
                  <a:pt x="2382" y="2095"/>
                  <a:pt x="2097" y="1679"/>
                </a:cubicBezTo>
                <a:cubicBezTo>
                  <a:pt x="1739" y="1156"/>
                  <a:pt x="1123" y="1205"/>
                  <a:pt x="599" y="1130"/>
                </a:cubicBezTo>
                <a:lnTo>
                  <a:pt x="100" y="1080"/>
                </a:lnTo>
                <a:lnTo>
                  <a:pt x="0" y="1080"/>
                </a:lnTo>
                <a:lnTo>
                  <a:pt x="50" y="1080"/>
                </a:lnTo>
              </a:path>
            </a:pathLst>
          </a:custGeom>
          <a:solidFill>
            <a:srgbClr val="ff6600">
              <a:alpha val="50000"/>
            </a:srgbClr>
          </a:solidFill>
          <a:ln>
            <a:solidFill>
              <a:srgbClr val="3465a4"/>
            </a:solidFill>
          </a:ln>
        </p:spPr>
      </p:sp>
      <p:sp>
        <p:nvSpPr>
          <p:cNvPr id="195" name="TextShape 7"/>
          <p:cNvSpPr txBox="1"/>
          <p:nvPr/>
        </p:nvSpPr>
        <p:spPr>
          <a:xfrm>
            <a:off x="11520000" y="198720"/>
            <a:ext cx="432000" cy="9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</a:rPr>
              <a:t>San Francisco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mc:AlternateContent>
    <mc:Choice Requires="p14">
      <p:transition spd="med">
        <p14:glitter dir="l" pattern="hexagon"/>
      </p:transition>
    </mc:Choice>
    <mc:Fallback>
      <p:transition spd="med">
        <p:fade/>
      </p:transition>
    </mc:Fallback>
  </mc:AlternateContent>
  <p:timing>
    <p:tnLst>
      <p:par>
        <p:cTn id="108" dur="indefinite" restart="never" nodeType="tmRoot">
          <p:childTnLst>
            <p:seq>
              <p:cTn id="109" nodeType="mainSeq">
                <p:childTnLst>
                  <p:par>
                    <p:cTn id="110" fill="freeze">
                      <p:stCondLst>
                        <p:cond delay="0"/>
                      </p:stCondLst>
                      <p:childTnLst>
                        <p:par>
                          <p:cTn id="111" fill="freeze">
                            <p:stCondLst>
                              <p:cond delay="0"/>
                            </p:stCondLst>
                            <p:childTnLst>
                              <p:par>
                                <p:cTn id="112" nodeType="withEffect" fill="hold" presetClass="entr" presetID="4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18" nodeType="after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" dur="2000" fill="hold"/>
                                        <p:tgtEl>
                                          <p:spTgt spid="195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" dur="2000" fill="hold"/>
                                        <p:tgtEl>
                                          <p:spTgt spid="195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freeze">
                      <p:stCondLst>
                        <p:cond delay="indefinite"/>
                      </p:stCondLst>
                      <p:childTnLst>
                        <p:par>
                          <p:cTn id="123" fill="freeze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freeze">
                      <p:stCondLst>
                        <p:cond delay="indefinite"/>
                      </p:stCondLst>
                      <p:childTnLst>
                        <p:par>
                          <p:cTn id="128" fill="freeze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freeze">
                      <p:stCondLst>
                        <p:cond delay="indefinite"/>
                      </p:stCondLst>
                      <p:childTnLst>
                        <p:par>
                          <p:cTn id="133" fill="freeze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2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freeze">
                      <p:stCondLst>
                        <p:cond delay="indefinite"/>
                      </p:stCondLst>
                      <p:childTnLst>
                        <p:par>
                          <p:cTn id="138" fill="freeze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freeze">
                      <p:stCondLst>
                        <p:cond delay="indefinite"/>
                      </p:stCondLst>
                      <p:childTnLst>
                        <p:par>
                          <p:cTn id="143" fill="freeze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tiff" descr=""/>
          <p:cNvPicPr/>
          <p:nvPr/>
        </p:nvPicPr>
        <p:blipFill>
          <a:blip r:embed="rId1"/>
          <a:stretch/>
        </p:blipFill>
        <p:spPr>
          <a:xfrm>
            <a:off x="3384000" y="1368000"/>
            <a:ext cx="6264000" cy="7479360"/>
          </a:xfrm>
          <a:prstGeom prst="rect">
            <a:avLst/>
          </a:prstGeom>
          <a:ln w="12600"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960480" y="2250360"/>
            <a:ext cx="407520" cy="5040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2304000" y="144000"/>
            <a:ext cx="8568000" cy="960624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11536560" y="3127680"/>
            <a:ext cx="425520" cy="339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>
                <p:childTnLst>
                  <p:par>
                    <p:cTn id="149" fill="freeze">
                      <p:stCondLst>
                        <p:cond delay="0"/>
                      </p:stCondLst>
                      <p:childTnLst>
                        <p:par>
                          <p:cTn id="150" fill="freeze">
                            <p:stCondLst>
                              <p:cond delay="0"/>
                            </p:stCondLst>
                            <p:childTnLst>
                              <p:par>
                                <p:cTn id="15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freeze">
                            <p:stCondLst>
                              <p:cond delay="500"/>
                            </p:stCondLst>
                            <p:childTnLst>
                              <p:par>
                                <p:cTn id="155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57" dur="125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tiff" descr=""/>
          <p:cNvPicPr/>
          <p:nvPr/>
        </p:nvPicPr>
        <p:blipFill>
          <a:blip r:embed="rId1"/>
          <a:stretch/>
        </p:blipFill>
        <p:spPr>
          <a:xfrm>
            <a:off x="2448000" y="1872000"/>
            <a:ext cx="7560000" cy="6108840"/>
          </a:xfrm>
          <a:prstGeom prst="rect">
            <a:avLst/>
          </a:prstGeom>
          <a:ln w="12600"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655920" y="711720"/>
            <a:ext cx="407520" cy="8330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z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1440000" y="792360"/>
            <a:ext cx="9576000" cy="820656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11824560" y="395280"/>
            <a:ext cx="425520" cy="887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b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u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8" dur="indefinite" restart="never" nodeType="tmRoot">
          <p:childTnLst>
            <p:seq>
              <p:cTn id="159" nodeType="mainSeq">
                <p:childTnLst>
                  <p:par>
                    <p:cTn id="160" fill="freeze">
                      <p:stCondLst>
                        <p:cond delay="0"/>
                      </p:stCondLst>
                      <p:childTnLst>
                        <p:par>
                          <p:cTn id="161" fill="freeze">
                            <p:stCondLst>
                              <p:cond delay="0"/>
                            </p:stCondLst>
                            <p:childTnLst>
                              <p:par>
                                <p:cTn id="162" nodeType="withEffect" fill="hold" presetClass="entr" presetID="3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freeze">
                            <p:stCondLst>
                              <p:cond delay="500"/>
                            </p:stCondLst>
                            <p:childTnLst>
                              <p:par>
                                <p:cTn id="169" nodeType="after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asted-image.tiff" descr=""/>
          <p:cNvPicPr/>
          <p:nvPr/>
        </p:nvPicPr>
        <p:blipFill>
          <a:blip r:embed="rId1"/>
          <a:stretch/>
        </p:blipFill>
        <p:spPr>
          <a:xfrm>
            <a:off x="2616480" y="2376000"/>
            <a:ext cx="7319520" cy="525600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835920" y="2631600"/>
            <a:ext cx="407520" cy="448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z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1656000" y="1296720"/>
            <a:ext cx="9288000" cy="7270200"/>
          </a:xfrm>
          <a:prstGeom prst="rect">
            <a:avLst/>
          </a:prstGeom>
          <a:ln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11808720" y="395280"/>
            <a:ext cx="457920" cy="887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b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u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Scrip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32000" y="8928000"/>
            <a:ext cx="1080000" cy="576000"/>
          </a:xfrm>
          <a:custGeom>
            <a:avLst/>
            <a:gdLst/>
            <a:ahLst/>
            <a:rect l="0" t="0" r="r" b="b"/>
            <a:pathLst>
              <a:path w="3002" h="1601">
                <a:moveTo>
                  <a:pt x="3001" y="400"/>
                </a:moveTo>
                <a:lnTo>
                  <a:pt x="750" y="400"/>
                </a:lnTo>
                <a:lnTo>
                  <a:pt x="750" y="0"/>
                </a:lnTo>
                <a:lnTo>
                  <a:pt x="0" y="800"/>
                </a:lnTo>
                <a:lnTo>
                  <a:pt x="750" y="1600"/>
                </a:lnTo>
                <a:lnTo>
                  <a:pt x="750" y="1200"/>
                </a:lnTo>
                <a:lnTo>
                  <a:pt x="3001" y="1200"/>
                </a:lnTo>
                <a:lnTo>
                  <a:pt x="3001" y="4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4" dur="indefinite" restart="never" nodeType="tmRoot">
          <p:childTnLst>
            <p:seq>
              <p:cTn id="175" nodeType="mainSeq">
                <p:childTnLst>
                  <p:par>
                    <p:cTn id="176" fill="freeze">
                      <p:stCondLst>
                        <p:cond delay="0"/>
                      </p:stCondLst>
                      <p:childTnLst>
                        <p:par>
                          <p:cTn id="177" fill="freeze">
                            <p:stCondLst>
                              <p:cond delay="0"/>
                            </p:stCondLst>
                            <p:childTnLst>
                              <p:par>
                                <p:cTn id="178" nodeType="with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0" dur="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freeze">
                            <p:stCondLst>
                              <p:cond delay="250"/>
                            </p:stCondLst>
                            <p:childTnLst>
                              <p:par>
                                <p:cTn id="183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5" dur="2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" dur="2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7" dur="2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2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9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Application>LibreOffice/5.2.2.2$Windows_x86 LibreOffice_project/8f96e87c890bf8fa77463cd4b640a2312823f3ad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it-IT</dc:language>
  <cp:lastModifiedBy/>
  <dcterms:modified xsi:type="dcterms:W3CDTF">2016-11-12T16:47:28Z</dcterms:modified>
  <cp:revision>124</cp:revision>
  <dc:subject/>
  <dc:title/>
</cp:coreProperties>
</file>